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6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1"/>
  </p:sldMasterIdLst>
  <p:notesMasterIdLst>
    <p:notesMasterId r:id="rId41"/>
  </p:notesMasterIdLst>
  <p:handoutMasterIdLst>
    <p:handoutMasterId r:id="rId42"/>
  </p:handoutMasterIdLst>
  <p:sldIdLst>
    <p:sldId id="256" r:id="rId2"/>
    <p:sldId id="316" r:id="rId3"/>
    <p:sldId id="317" r:id="rId4"/>
    <p:sldId id="318" r:id="rId5"/>
    <p:sldId id="319" r:id="rId6"/>
    <p:sldId id="312" r:id="rId7"/>
    <p:sldId id="313" r:id="rId8"/>
    <p:sldId id="314" r:id="rId9"/>
    <p:sldId id="315" r:id="rId10"/>
    <p:sldId id="320" r:id="rId11"/>
    <p:sldId id="322" r:id="rId12"/>
    <p:sldId id="306" r:id="rId13"/>
    <p:sldId id="348" r:id="rId14"/>
    <p:sldId id="325" r:id="rId15"/>
    <p:sldId id="326" r:id="rId16"/>
    <p:sldId id="327" r:id="rId17"/>
    <p:sldId id="328" r:id="rId18"/>
    <p:sldId id="302" r:id="rId19"/>
    <p:sldId id="303" r:id="rId20"/>
    <p:sldId id="329" r:id="rId21"/>
    <p:sldId id="330" r:id="rId22"/>
    <p:sldId id="332" r:id="rId23"/>
    <p:sldId id="304" r:id="rId24"/>
    <p:sldId id="333" r:id="rId25"/>
    <p:sldId id="334" r:id="rId26"/>
    <p:sldId id="335" r:id="rId27"/>
    <p:sldId id="336" r:id="rId28"/>
    <p:sldId id="337" r:id="rId29"/>
    <p:sldId id="338" r:id="rId30"/>
    <p:sldId id="349" r:id="rId31"/>
    <p:sldId id="339" r:id="rId32"/>
    <p:sldId id="346" r:id="rId33"/>
    <p:sldId id="340" r:id="rId34"/>
    <p:sldId id="341" r:id="rId35"/>
    <p:sldId id="342" r:id="rId36"/>
    <p:sldId id="343" r:id="rId37"/>
    <p:sldId id="344" r:id="rId38"/>
    <p:sldId id="345" r:id="rId39"/>
    <p:sldId id="347"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06" autoAdjust="0"/>
    <p:restoredTop sz="75619" autoAdjust="0"/>
  </p:normalViewPr>
  <p:slideViewPr>
    <p:cSldViewPr snapToGrid="0" snapToObjects="1">
      <p:cViewPr>
        <p:scale>
          <a:sx n="66" d="100"/>
          <a:sy n="66" d="100"/>
        </p:scale>
        <p:origin x="-1704" y="-640"/>
      </p:cViewPr>
      <p:guideLst>
        <p:guide orient="horz" pos="2160"/>
        <p:guide pos="2880"/>
      </p:guideLst>
    </p:cSldViewPr>
  </p:slideViewPr>
  <p:outlineViewPr>
    <p:cViewPr>
      <p:scale>
        <a:sx n="33" d="100"/>
        <a:sy n="33" d="100"/>
      </p:scale>
      <p:origin x="0" y="325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6F5F37-DFD0-534F-801D-897157649A5E}" type="doc">
      <dgm:prSet loTypeId="urn:microsoft.com/office/officeart/2005/8/layout/vProcess5" loCatId="" qsTypeId="urn:microsoft.com/office/officeart/2005/8/quickstyle/simple4" qsCatId="simple" csTypeId="urn:microsoft.com/office/officeart/2005/8/colors/colorful1" csCatId="colorful" phldr="1"/>
      <dgm:spPr/>
      <dgm:t>
        <a:bodyPr/>
        <a:lstStyle/>
        <a:p>
          <a:endParaRPr lang="en-US"/>
        </a:p>
      </dgm:t>
    </dgm:pt>
    <dgm:pt modelId="{B1F76C9C-CAE1-D846-8488-D33B584DDF02}">
      <dgm:prSet phldrT="[Text]"/>
      <dgm:spPr/>
      <dgm:t>
        <a:bodyPr/>
        <a:lstStyle/>
        <a:p>
          <a:r>
            <a:rPr lang="en-US" dirty="0" smtClean="0"/>
            <a:t>State of the game</a:t>
          </a:r>
          <a:endParaRPr lang="en-US" dirty="0"/>
        </a:p>
      </dgm:t>
    </dgm:pt>
    <dgm:pt modelId="{71298156-E7AB-E74C-AD82-4BFB8A864F99}" type="parTrans" cxnId="{B4CDC459-B6C3-404B-8BEB-DC214A247B55}">
      <dgm:prSet/>
      <dgm:spPr/>
      <dgm:t>
        <a:bodyPr/>
        <a:lstStyle/>
        <a:p>
          <a:endParaRPr lang="en-US"/>
        </a:p>
      </dgm:t>
    </dgm:pt>
    <dgm:pt modelId="{4A6C6DA1-3B06-D44C-8E4F-B6FF15E7B11B}" type="sibTrans" cxnId="{B4CDC459-B6C3-404B-8BEB-DC214A247B55}">
      <dgm:prSet/>
      <dgm:spPr/>
      <dgm:t>
        <a:bodyPr/>
        <a:lstStyle/>
        <a:p>
          <a:endParaRPr lang="en-US"/>
        </a:p>
      </dgm:t>
    </dgm:pt>
    <dgm:pt modelId="{2A623B62-5018-9A42-84DF-A23C3212109B}">
      <dgm:prSet phldrT="[Text]"/>
      <dgm:spPr/>
      <dgm:t>
        <a:bodyPr/>
        <a:lstStyle/>
        <a:p>
          <a:r>
            <a:rPr lang="en-US" dirty="0" smtClean="0"/>
            <a:t>Learning by doing</a:t>
          </a:r>
          <a:endParaRPr lang="en-US" dirty="0"/>
        </a:p>
      </dgm:t>
    </dgm:pt>
    <dgm:pt modelId="{8F4D9AAF-715B-F147-A10D-A57F30462E80}" type="parTrans" cxnId="{77F6A3F5-99CE-1445-83B6-2F9B68FC134D}">
      <dgm:prSet/>
      <dgm:spPr/>
      <dgm:t>
        <a:bodyPr/>
        <a:lstStyle/>
        <a:p>
          <a:endParaRPr lang="en-US"/>
        </a:p>
      </dgm:t>
    </dgm:pt>
    <dgm:pt modelId="{4F083942-A506-E44C-8EF0-8A4AC5D24F18}" type="sibTrans" cxnId="{77F6A3F5-99CE-1445-83B6-2F9B68FC134D}">
      <dgm:prSet/>
      <dgm:spPr/>
      <dgm:t>
        <a:bodyPr/>
        <a:lstStyle/>
        <a:p>
          <a:endParaRPr lang="en-US"/>
        </a:p>
      </dgm:t>
    </dgm:pt>
    <dgm:pt modelId="{55E9FDC3-8BB9-D846-8D76-CF65131D5CAE}">
      <dgm:prSet phldrT="[Text]"/>
      <dgm:spPr/>
      <dgm:t>
        <a:bodyPr/>
        <a:lstStyle/>
        <a:p>
          <a:r>
            <a:rPr lang="en-US" dirty="0" smtClean="0"/>
            <a:t>“The truth is out there”</a:t>
          </a:r>
          <a:endParaRPr lang="en-US" dirty="0"/>
        </a:p>
      </dgm:t>
    </dgm:pt>
    <dgm:pt modelId="{25581084-CE76-9242-BE75-58F38F01BB05}" type="parTrans" cxnId="{1F27E20C-B3DB-954E-B871-5745DD0AEF7B}">
      <dgm:prSet/>
      <dgm:spPr/>
      <dgm:t>
        <a:bodyPr/>
        <a:lstStyle/>
        <a:p>
          <a:endParaRPr lang="en-US"/>
        </a:p>
      </dgm:t>
    </dgm:pt>
    <dgm:pt modelId="{CAA1C863-882E-834F-89E2-47DA786EB1B3}" type="sibTrans" cxnId="{1F27E20C-B3DB-954E-B871-5745DD0AEF7B}">
      <dgm:prSet/>
      <dgm:spPr/>
      <dgm:t>
        <a:bodyPr/>
        <a:lstStyle/>
        <a:p>
          <a:endParaRPr lang="en-US"/>
        </a:p>
      </dgm:t>
    </dgm:pt>
    <dgm:pt modelId="{1DC8AD6C-DE6D-164A-B274-A44D2969E874}" type="pres">
      <dgm:prSet presAssocID="{0A6F5F37-DFD0-534F-801D-897157649A5E}" presName="outerComposite" presStyleCnt="0">
        <dgm:presLayoutVars>
          <dgm:chMax val="5"/>
          <dgm:dir/>
          <dgm:resizeHandles val="exact"/>
        </dgm:presLayoutVars>
      </dgm:prSet>
      <dgm:spPr/>
      <dgm:t>
        <a:bodyPr/>
        <a:lstStyle/>
        <a:p>
          <a:endParaRPr lang="en-US"/>
        </a:p>
      </dgm:t>
    </dgm:pt>
    <dgm:pt modelId="{7431F0D1-9FCC-B448-B1D4-CB55B7DF5F22}" type="pres">
      <dgm:prSet presAssocID="{0A6F5F37-DFD0-534F-801D-897157649A5E}" presName="dummyMaxCanvas" presStyleCnt="0">
        <dgm:presLayoutVars/>
      </dgm:prSet>
      <dgm:spPr/>
    </dgm:pt>
    <dgm:pt modelId="{CFC90819-14B7-A542-94B4-2895E11589CD}" type="pres">
      <dgm:prSet presAssocID="{0A6F5F37-DFD0-534F-801D-897157649A5E}" presName="ThreeNodes_1" presStyleLbl="node1" presStyleIdx="0" presStyleCnt="3">
        <dgm:presLayoutVars>
          <dgm:bulletEnabled val="1"/>
        </dgm:presLayoutVars>
      </dgm:prSet>
      <dgm:spPr/>
      <dgm:t>
        <a:bodyPr/>
        <a:lstStyle/>
        <a:p>
          <a:endParaRPr lang="en-US"/>
        </a:p>
      </dgm:t>
    </dgm:pt>
    <dgm:pt modelId="{9C9D80E1-2A7B-D74A-BF2A-D5204382B819}" type="pres">
      <dgm:prSet presAssocID="{0A6F5F37-DFD0-534F-801D-897157649A5E}" presName="ThreeNodes_2" presStyleLbl="node1" presStyleIdx="1" presStyleCnt="3">
        <dgm:presLayoutVars>
          <dgm:bulletEnabled val="1"/>
        </dgm:presLayoutVars>
      </dgm:prSet>
      <dgm:spPr/>
      <dgm:t>
        <a:bodyPr/>
        <a:lstStyle/>
        <a:p>
          <a:endParaRPr lang="en-US"/>
        </a:p>
      </dgm:t>
    </dgm:pt>
    <dgm:pt modelId="{B049F791-F235-2D4C-9177-E6FD6AC1178C}" type="pres">
      <dgm:prSet presAssocID="{0A6F5F37-DFD0-534F-801D-897157649A5E}" presName="ThreeNodes_3" presStyleLbl="node1" presStyleIdx="2" presStyleCnt="3">
        <dgm:presLayoutVars>
          <dgm:bulletEnabled val="1"/>
        </dgm:presLayoutVars>
      </dgm:prSet>
      <dgm:spPr/>
      <dgm:t>
        <a:bodyPr/>
        <a:lstStyle/>
        <a:p>
          <a:endParaRPr lang="en-US"/>
        </a:p>
      </dgm:t>
    </dgm:pt>
    <dgm:pt modelId="{4AA0AD5E-3564-AE4B-899C-F2B265051A7F}" type="pres">
      <dgm:prSet presAssocID="{0A6F5F37-DFD0-534F-801D-897157649A5E}" presName="ThreeConn_1-2" presStyleLbl="fgAccFollowNode1" presStyleIdx="0" presStyleCnt="2">
        <dgm:presLayoutVars>
          <dgm:bulletEnabled val="1"/>
        </dgm:presLayoutVars>
      </dgm:prSet>
      <dgm:spPr/>
      <dgm:t>
        <a:bodyPr/>
        <a:lstStyle/>
        <a:p>
          <a:endParaRPr lang="en-US"/>
        </a:p>
      </dgm:t>
    </dgm:pt>
    <dgm:pt modelId="{F2FD169B-DBF0-1840-8F28-F437DC4A8DA7}" type="pres">
      <dgm:prSet presAssocID="{0A6F5F37-DFD0-534F-801D-897157649A5E}" presName="ThreeConn_2-3" presStyleLbl="fgAccFollowNode1" presStyleIdx="1" presStyleCnt="2">
        <dgm:presLayoutVars>
          <dgm:bulletEnabled val="1"/>
        </dgm:presLayoutVars>
      </dgm:prSet>
      <dgm:spPr/>
      <dgm:t>
        <a:bodyPr/>
        <a:lstStyle/>
        <a:p>
          <a:endParaRPr lang="en-US"/>
        </a:p>
      </dgm:t>
    </dgm:pt>
    <dgm:pt modelId="{E9E95948-9707-CC4A-B727-DF48EC712146}" type="pres">
      <dgm:prSet presAssocID="{0A6F5F37-DFD0-534F-801D-897157649A5E}" presName="ThreeNodes_1_text" presStyleLbl="node1" presStyleIdx="2" presStyleCnt="3">
        <dgm:presLayoutVars>
          <dgm:bulletEnabled val="1"/>
        </dgm:presLayoutVars>
      </dgm:prSet>
      <dgm:spPr/>
      <dgm:t>
        <a:bodyPr/>
        <a:lstStyle/>
        <a:p>
          <a:endParaRPr lang="en-US"/>
        </a:p>
      </dgm:t>
    </dgm:pt>
    <dgm:pt modelId="{E651575C-13E1-204F-981A-37275862DCBF}" type="pres">
      <dgm:prSet presAssocID="{0A6F5F37-DFD0-534F-801D-897157649A5E}" presName="ThreeNodes_2_text" presStyleLbl="node1" presStyleIdx="2" presStyleCnt="3">
        <dgm:presLayoutVars>
          <dgm:bulletEnabled val="1"/>
        </dgm:presLayoutVars>
      </dgm:prSet>
      <dgm:spPr/>
      <dgm:t>
        <a:bodyPr/>
        <a:lstStyle/>
        <a:p>
          <a:endParaRPr lang="en-US"/>
        </a:p>
      </dgm:t>
    </dgm:pt>
    <dgm:pt modelId="{56214C7A-1C70-924F-9100-146DE24BD05A}" type="pres">
      <dgm:prSet presAssocID="{0A6F5F37-DFD0-534F-801D-897157649A5E}" presName="ThreeNodes_3_text" presStyleLbl="node1" presStyleIdx="2" presStyleCnt="3">
        <dgm:presLayoutVars>
          <dgm:bulletEnabled val="1"/>
        </dgm:presLayoutVars>
      </dgm:prSet>
      <dgm:spPr/>
      <dgm:t>
        <a:bodyPr/>
        <a:lstStyle/>
        <a:p>
          <a:endParaRPr lang="en-US"/>
        </a:p>
      </dgm:t>
    </dgm:pt>
  </dgm:ptLst>
  <dgm:cxnLst>
    <dgm:cxn modelId="{DDD3CC1A-FCF6-E847-81E0-0756EDC60702}" type="presOf" srcId="{55E9FDC3-8BB9-D846-8D76-CF65131D5CAE}" destId="{56214C7A-1C70-924F-9100-146DE24BD05A}" srcOrd="1" destOrd="0" presId="urn:microsoft.com/office/officeart/2005/8/layout/vProcess5"/>
    <dgm:cxn modelId="{B4CDC459-B6C3-404B-8BEB-DC214A247B55}" srcId="{0A6F5F37-DFD0-534F-801D-897157649A5E}" destId="{B1F76C9C-CAE1-D846-8488-D33B584DDF02}" srcOrd="0" destOrd="0" parTransId="{71298156-E7AB-E74C-AD82-4BFB8A864F99}" sibTransId="{4A6C6DA1-3B06-D44C-8E4F-B6FF15E7B11B}"/>
    <dgm:cxn modelId="{C4617461-32DC-6D4F-A104-02562AE51C04}" type="presOf" srcId="{2A623B62-5018-9A42-84DF-A23C3212109B}" destId="{E651575C-13E1-204F-981A-37275862DCBF}" srcOrd="1" destOrd="0" presId="urn:microsoft.com/office/officeart/2005/8/layout/vProcess5"/>
    <dgm:cxn modelId="{CE81039C-12AB-9346-A984-A4EFAC09AC81}" type="presOf" srcId="{55E9FDC3-8BB9-D846-8D76-CF65131D5CAE}" destId="{B049F791-F235-2D4C-9177-E6FD6AC1178C}" srcOrd="0" destOrd="0" presId="urn:microsoft.com/office/officeart/2005/8/layout/vProcess5"/>
    <dgm:cxn modelId="{C56E3329-AADD-3440-9D45-D587E438D739}" type="presOf" srcId="{B1F76C9C-CAE1-D846-8488-D33B584DDF02}" destId="{E9E95948-9707-CC4A-B727-DF48EC712146}" srcOrd="1" destOrd="0" presId="urn:microsoft.com/office/officeart/2005/8/layout/vProcess5"/>
    <dgm:cxn modelId="{1CA862EB-AD71-5647-A594-1B2AF70E6500}" type="presOf" srcId="{B1F76C9C-CAE1-D846-8488-D33B584DDF02}" destId="{CFC90819-14B7-A542-94B4-2895E11589CD}" srcOrd="0" destOrd="0" presId="urn:microsoft.com/office/officeart/2005/8/layout/vProcess5"/>
    <dgm:cxn modelId="{5A011C61-CFC8-9C47-8F08-43834A0F19F1}" type="presOf" srcId="{4F083942-A506-E44C-8EF0-8A4AC5D24F18}" destId="{F2FD169B-DBF0-1840-8F28-F437DC4A8DA7}" srcOrd="0" destOrd="0" presId="urn:microsoft.com/office/officeart/2005/8/layout/vProcess5"/>
    <dgm:cxn modelId="{1F27E20C-B3DB-954E-B871-5745DD0AEF7B}" srcId="{0A6F5F37-DFD0-534F-801D-897157649A5E}" destId="{55E9FDC3-8BB9-D846-8D76-CF65131D5CAE}" srcOrd="2" destOrd="0" parTransId="{25581084-CE76-9242-BE75-58F38F01BB05}" sibTransId="{CAA1C863-882E-834F-89E2-47DA786EB1B3}"/>
    <dgm:cxn modelId="{FE23848E-ABCD-6248-A752-BD829925E447}" type="presOf" srcId="{2A623B62-5018-9A42-84DF-A23C3212109B}" destId="{9C9D80E1-2A7B-D74A-BF2A-D5204382B819}" srcOrd="0" destOrd="0" presId="urn:microsoft.com/office/officeart/2005/8/layout/vProcess5"/>
    <dgm:cxn modelId="{77F6A3F5-99CE-1445-83B6-2F9B68FC134D}" srcId="{0A6F5F37-DFD0-534F-801D-897157649A5E}" destId="{2A623B62-5018-9A42-84DF-A23C3212109B}" srcOrd="1" destOrd="0" parTransId="{8F4D9AAF-715B-F147-A10D-A57F30462E80}" sibTransId="{4F083942-A506-E44C-8EF0-8A4AC5D24F18}"/>
    <dgm:cxn modelId="{F6CC1177-E645-4048-88F2-1D7C97E29145}" type="presOf" srcId="{4A6C6DA1-3B06-D44C-8E4F-B6FF15E7B11B}" destId="{4AA0AD5E-3564-AE4B-899C-F2B265051A7F}" srcOrd="0" destOrd="0" presId="urn:microsoft.com/office/officeart/2005/8/layout/vProcess5"/>
    <dgm:cxn modelId="{8B25664F-8F4E-5E4B-B577-81BE1CEE8913}" type="presOf" srcId="{0A6F5F37-DFD0-534F-801D-897157649A5E}" destId="{1DC8AD6C-DE6D-164A-B274-A44D2969E874}" srcOrd="0" destOrd="0" presId="urn:microsoft.com/office/officeart/2005/8/layout/vProcess5"/>
    <dgm:cxn modelId="{D19C3920-7583-1B4C-A1CE-B1A7B5DA8CB7}" type="presParOf" srcId="{1DC8AD6C-DE6D-164A-B274-A44D2969E874}" destId="{7431F0D1-9FCC-B448-B1D4-CB55B7DF5F22}" srcOrd="0" destOrd="0" presId="urn:microsoft.com/office/officeart/2005/8/layout/vProcess5"/>
    <dgm:cxn modelId="{8473B371-81B4-AE4E-9BEC-462330533FD0}" type="presParOf" srcId="{1DC8AD6C-DE6D-164A-B274-A44D2969E874}" destId="{CFC90819-14B7-A542-94B4-2895E11589CD}" srcOrd="1" destOrd="0" presId="urn:microsoft.com/office/officeart/2005/8/layout/vProcess5"/>
    <dgm:cxn modelId="{FAA249E7-FE0F-A742-BAB6-F3B85F7F65FB}" type="presParOf" srcId="{1DC8AD6C-DE6D-164A-B274-A44D2969E874}" destId="{9C9D80E1-2A7B-D74A-BF2A-D5204382B819}" srcOrd="2" destOrd="0" presId="urn:microsoft.com/office/officeart/2005/8/layout/vProcess5"/>
    <dgm:cxn modelId="{1E5A11D3-E391-B945-AE99-083C06EC410C}" type="presParOf" srcId="{1DC8AD6C-DE6D-164A-B274-A44D2969E874}" destId="{B049F791-F235-2D4C-9177-E6FD6AC1178C}" srcOrd="3" destOrd="0" presId="urn:microsoft.com/office/officeart/2005/8/layout/vProcess5"/>
    <dgm:cxn modelId="{8937F4D0-08C8-3C44-869C-383B8A3816A0}" type="presParOf" srcId="{1DC8AD6C-DE6D-164A-B274-A44D2969E874}" destId="{4AA0AD5E-3564-AE4B-899C-F2B265051A7F}" srcOrd="4" destOrd="0" presId="urn:microsoft.com/office/officeart/2005/8/layout/vProcess5"/>
    <dgm:cxn modelId="{8B6E997D-1943-3148-81B4-EC5703CCE721}" type="presParOf" srcId="{1DC8AD6C-DE6D-164A-B274-A44D2969E874}" destId="{F2FD169B-DBF0-1840-8F28-F437DC4A8DA7}" srcOrd="5" destOrd="0" presId="urn:microsoft.com/office/officeart/2005/8/layout/vProcess5"/>
    <dgm:cxn modelId="{85A07E00-E340-AC48-8A50-980C703E8EEE}" type="presParOf" srcId="{1DC8AD6C-DE6D-164A-B274-A44D2969E874}" destId="{E9E95948-9707-CC4A-B727-DF48EC712146}" srcOrd="6" destOrd="0" presId="urn:microsoft.com/office/officeart/2005/8/layout/vProcess5"/>
    <dgm:cxn modelId="{B0E30014-A130-8548-AAC1-2350AF278837}" type="presParOf" srcId="{1DC8AD6C-DE6D-164A-B274-A44D2969E874}" destId="{E651575C-13E1-204F-981A-37275862DCBF}" srcOrd="7" destOrd="0" presId="urn:microsoft.com/office/officeart/2005/8/layout/vProcess5"/>
    <dgm:cxn modelId="{A301F98F-D65E-9A4B-89D0-8A07B4B42CCA}" type="presParOf" srcId="{1DC8AD6C-DE6D-164A-B274-A44D2969E874}" destId="{56214C7A-1C70-924F-9100-146DE24BD05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6F5F37-DFD0-534F-801D-897157649A5E}" type="doc">
      <dgm:prSet loTypeId="urn:microsoft.com/office/officeart/2005/8/layout/vProcess5" loCatId="" qsTypeId="urn:microsoft.com/office/officeart/2005/8/quickstyle/simple4" qsCatId="simple" csTypeId="urn:microsoft.com/office/officeart/2005/8/colors/colorful1" csCatId="colorful" phldr="1"/>
      <dgm:spPr/>
      <dgm:t>
        <a:bodyPr/>
        <a:lstStyle/>
        <a:p>
          <a:endParaRPr lang="en-US"/>
        </a:p>
      </dgm:t>
    </dgm:pt>
    <dgm:pt modelId="{B1F76C9C-CAE1-D846-8488-D33B584DDF02}">
      <dgm:prSet phldrT="[Text]"/>
      <dgm:spPr/>
      <dgm:t>
        <a:bodyPr/>
        <a:lstStyle/>
        <a:p>
          <a:r>
            <a:rPr lang="en-US" dirty="0" smtClean="0"/>
            <a:t>State of the game</a:t>
          </a:r>
          <a:endParaRPr lang="en-US" dirty="0"/>
        </a:p>
      </dgm:t>
    </dgm:pt>
    <dgm:pt modelId="{71298156-E7AB-E74C-AD82-4BFB8A864F99}" type="parTrans" cxnId="{B4CDC459-B6C3-404B-8BEB-DC214A247B55}">
      <dgm:prSet/>
      <dgm:spPr/>
      <dgm:t>
        <a:bodyPr/>
        <a:lstStyle/>
        <a:p>
          <a:endParaRPr lang="en-US"/>
        </a:p>
      </dgm:t>
    </dgm:pt>
    <dgm:pt modelId="{4A6C6DA1-3B06-D44C-8E4F-B6FF15E7B11B}" type="sibTrans" cxnId="{B4CDC459-B6C3-404B-8BEB-DC214A247B55}">
      <dgm:prSet/>
      <dgm:spPr/>
      <dgm:t>
        <a:bodyPr/>
        <a:lstStyle/>
        <a:p>
          <a:endParaRPr lang="en-US"/>
        </a:p>
      </dgm:t>
    </dgm:pt>
    <dgm:pt modelId="{2A623B62-5018-9A42-84DF-A23C3212109B}">
      <dgm:prSet phldrT="[Text]"/>
      <dgm:spPr/>
      <dgm:t>
        <a:bodyPr/>
        <a:lstStyle/>
        <a:p>
          <a:r>
            <a:rPr lang="en-US" dirty="0" smtClean="0"/>
            <a:t>Learning by doing</a:t>
          </a:r>
          <a:endParaRPr lang="en-US" dirty="0"/>
        </a:p>
      </dgm:t>
    </dgm:pt>
    <dgm:pt modelId="{8F4D9AAF-715B-F147-A10D-A57F30462E80}" type="parTrans" cxnId="{77F6A3F5-99CE-1445-83B6-2F9B68FC134D}">
      <dgm:prSet/>
      <dgm:spPr/>
      <dgm:t>
        <a:bodyPr/>
        <a:lstStyle/>
        <a:p>
          <a:endParaRPr lang="en-US"/>
        </a:p>
      </dgm:t>
    </dgm:pt>
    <dgm:pt modelId="{4F083942-A506-E44C-8EF0-8A4AC5D24F18}" type="sibTrans" cxnId="{77F6A3F5-99CE-1445-83B6-2F9B68FC134D}">
      <dgm:prSet/>
      <dgm:spPr/>
      <dgm:t>
        <a:bodyPr/>
        <a:lstStyle/>
        <a:p>
          <a:endParaRPr lang="en-US"/>
        </a:p>
      </dgm:t>
    </dgm:pt>
    <dgm:pt modelId="{55E9FDC3-8BB9-D846-8D76-CF65131D5CAE}">
      <dgm:prSet phldrT="[Text]"/>
      <dgm:spPr/>
      <dgm:t>
        <a:bodyPr/>
        <a:lstStyle/>
        <a:p>
          <a:r>
            <a:rPr lang="en-US" dirty="0" smtClean="0"/>
            <a:t>“The truth is out there”</a:t>
          </a:r>
          <a:endParaRPr lang="en-US" dirty="0"/>
        </a:p>
      </dgm:t>
    </dgm:pt>
    <dgm:pt modelId="{25581084-CE76-9242-BE75-58F38F01BB05}" type="parTrans" cxnId="{1F27E20C-B3DB-954E-B871-5745DD0AEF7B}">
      <dgm:prSet/>
      <dgm:spPr/>
      <dgm:t>
        <a:bodyPr/>
        <a:lstStyle/>
        <a:p>
          <a:endParaRPr lang="en-US"/>
        </a:p>
      </dgm:t>
    </dgm:pt>
    <dgm:pt modelId="{CAA1C863-882E-834F-89E2-47DA786EB1B3}" type="sibTrans" cxnId="{1F27E20C-B3DB-954E-B871-5745DD0AEF7B}">
      <dgm:prSet/>
      <dgm:spPr/>
      <dgm:t>
        <a:bodyPr/>
        <a:lstStyle/>
        <a:p>
          <a:endParaRPr lang="en-US"/>
        </a:p>
      </dgm:t>
    </dgm:pt>
    <dgm:pt modelId="{1DC8AD6C-DE6D-164A-B274-A44D2969E874}" type="pres">
      <dgm:prSet presAssocID="{0A6F5F37-DFD0-534F-801D-897157649A5E}" presName="outerComposite" presStyleCnt="0">
        <dgm:presLayoutVars>
          <dgm:chMax val="5"/>
          <dgm:dir/>
          <dgm:resizeHandles val="exact"/>
        </dgm:presLayoutVars>
      </dgm:prSet>
      <dgm:spPr/>
      <dgm:t>
        <a:bodyPr/>
        <a:lstStyle/>
        <a:p>
          <a:endParaRPr lang="en-US"/>
        </a:p>
      </dgm:t>
    </dgm:pt>
    <dgm:pt modelId="{7431F0D1-9FCC-B448-B1D4-CB55B7DF5F22}" type="pres">
      <dgm:prSet presAssocID="{0A6F5F37-DFD0-534F-801D-897157649A5E}" presName="dummyMaxCanvas" presStyleCnt="0">
        <dgm:presLayoutVars/>
      </dgm:prSet>
      <dgm:spPr/>
    </dgm:pt>
    <dgm:pt modelId="{CFC90819-14B7-A542-94B4-2895E11589CD}" type="pres">
      <dgm:prSet presAssocID="{0A6F5F37-DFD0-534F-801D-897157649A5E}" presName="ThreeNodes_1" presStyleLbl="node1" presStyleIdx="0" presStyleCnt="3">
        <dgm:presLayoutVars>
          <dgm:bulletEnabled val="1"/>
        </dgm:presLayoutVars>
      </dgm:prSet>
      <dgm:spPr/>
      <dgm:t>
        <a:bodyPr/>
        <a:lstStyle/>
        <a:p>
          <a:endParaRPr lang="en-US"/>
        </a:p>
      </dgm:t>
    </dgm:pt>
    <dgm:pt modelId="{9C9D80E1-2A7B-D74A-BF2A-D5204382B819}" type="pres">
      <dgm:prSet presAssocID="{0A6F5F37-DFD0-534F-801D-897157649A5E}" presName="ThreeNodes_2" presStyleLbl="node1" presStyleIdx="1" presStyleCnt="3">
        <dgm:presLayoutVars>
          <dgm:bulletEnabled val="1"/>
        </dgm:presLayoutVars>
      </dgm:prSet>
      <dgm:spPr/>
      <dgm:t>
        <a:bodyPr/>
        <a:lstStyle/>
        <a:p>
          <a:endParaRPr lang="en-US"/>
        </a:p>
      </dgm:t>
    </dgm:pt>
    <dgm:pt modelId="{B049F791-F235-2D4C-9177-E6FD6AC1178C}" type="pres">
      <dgm:prSet presAssocID="{0A6F5F37-DFD0-534F-801D-897157649A5E}" presName="ThreeNodes_3" presStyleLbl="node1" presStyleIdx="2" presStyleCnt="3">
        <dgm:presLayoutVars>
          <dgm:bulletEnabled val="1"/>
        </dgm:presLayoutVars>
      </dgm:prSet>
      <dgm:spPr/>
      <dgm:t>
        <a:bodyPr/>
        <a:lstStyle/>
        <a:p>
          <a:endParaRPr lang="en-US"/>
        </a:p>
      </dgm:t>
    </dgm:pt>
    <dgm:pt modelId="{4AA0AD5E-3564-AE4B-899C-F2B265051A7F}" type="pres">
      <dgm:prSet presAssocID="{0A6F5F37-DFD0-534F-801D-897157649A5E}" presName="ThreeConn_1-2" presStyleLbl="fgAccFollowNode1" presStyleIdx="0" presStyleCnt="2">
        <dgm:presLayoutVars>
          <dgm:bulletEnabled val="1"/>
        </dgm:presLayoutVars>
      </dgm:prSet>
      <dgm:spPr/>
      <dgm:t>
        <a:bodyPr/>
        <a:lstStyle/>
        <a:p>
          <a:endParaRPr lang="en-US"/>
        </a:p>
      </dgm:t>
    </dgm:pt>
    <dgm:pt modelId="{F2FD169B-DBF0-1840-8F28-F437DC4A8DA7}" type="pres">
      <dgm:prSet presAssocID="{0A6F5F37-DFD0-534F-801D-897157649A5E}" presName="ThreeConn_2-3" presStyleLbl="fgAccFollowNode1" presStyleIdx="1" presStyleCnt="2">
        <dgm:presLayoutVars>
          <dgm:bulletEnabled val="1"/>
        </dgm:presLayoutVars>
      </dgm:prSet>
      <dgm:spPr/>
      <dgm:t>
        <a:bodyPr/>
        <a:lstStyle/>
        <a:p>
          <a:endParaRPr lang="en-US"/>
        </a:p>
      </dgm:t>
    </dgm:pt>
    <dgm:pt modelId="{E9E95948-9707-CC4A-B727-DF48EC712146}" type="pres">
      <dgm:prSet presAssocID="{0A6F5F37-DFD0-534F-801D-897157649A5E}" presName="ThreeNodes_1_text" presStyleLbl="node1" presStyleIdx="2" presStyleCnt="3">
        <dgm:presLayoutVars>
          <dgm:bulletEnabled val="1"/>
        </dgm:presLayoutVars>
      </dgm:prSet>
      <dgm:spPr/>
      <dgm:t>
        <a:bodyPr/>
        <a:lstStyle/>
        <a:p>
          <a:endParaRPr lang="en-US"/>
        </a:p>
      </dgm:t>
    </dgm:pt>
    <dgm:pt modelId="{E651575C-13E1-204F-981A-37275862DCBF}" type="pres">
      <dgm:prSet presAssocID="{0A6F5F37-DFD0-534F-801D-897157649A5E}" presName="ThreeNodes_2_text" presStyleLbl="node1" presStyleIdx="2" presStyleCnt="3">
        <dgm:presLayoutVars>
          <dgm:bulletEnabled val="1"/>
        </dgm:presLayoutVars>
      </dgm:prSet>
      <dgm:spPr/>
      <dgm:t>
        <a:bodyPr/>
        <a:lstStyle/>
        <a:p>
          <a:endParaRPr lang="en-US"/>
        </a:p>
      </dgm:t>
    </dgm:pt>
    <dgm:pt modelId="{56214C7A-1C70-924F-9100-146DE24BD05A}" type="pres">
      <dgm:prSet presAssocID="{0A6F5F37-DFD0-534F-801D-897157649A5E}" presName="ThreeNodes_3_text" presStyleLbl="node1" presStyleIdx="2" presStyleCnt="3">
        <dgm:presLayoutVars>
          <dgm:bulletEnabled val="1"/>
        </dgm:presLayoutVars>
      </dgm:prSet>
      <dgm:spPr/>
      <dgm:t>
        <a:bodyPr/>
        <a:lstStyle/>
        <a:p>
          <a:endParaRPr lang="en-US"/>
        </a:p>
      </dgm:t>
    </dgm:pt>
  </dgm:ptLst>
  <dgm:cxnLst>
    <dgm:cxn modelId="{08CAB65D-E391-43C5-9425-394F5683F48C}" type="presOf" srcId="{4A6C6DA1-3B06-D44C-8E4F-B6FF15E7B11B}" destId="{4AA0AD5E-3564-AE4B-899C-F2B265051A7F}" srcOrd="0" destOrd="0" presId="urn:microsoft.com/office/officeart/2005/8/layout/vProcess5"/>
    <dgm:cxn modelId="{7E61A255-BADE-4B76-813A-8C78E5DFC92C}" type="presOf" srcId="{55E9FDC3-8BB9-D846-8D76-CF65131D5CAE}" destId="{B049F791-F235-2D4C-9177-E6FD6AC1178C}" srcOrd="0" destOrd="0" presId="urn:microsoft.com/office/officeart/2005/8/layout/vProcess5"/>
    <dgm:cxn modelId="{7068F0BC-BB4D-48BC-B8B5-AC73DC55896F}" type="presOf" srcId="{2A623B62-5018-9A42-84DF-A23C3212109B}" destId="{9C9D80E1-2A7B-D74A-BF2A-D5204382B819}" srcOrd="0" destOrd="0" presId="urn:microsoft.com/office/officeart/2005/8/layout/vProcess5"/>
    <dgm:cxn modelId="{1C75FF9D-6CD2-4ACF-B08C-6C7FB1F83267}" type="presOf" srcId="{0A6F5F37-DFD0-534F-801D-897157649A5E}" destId="{1DC8AD6C-DE6D-164A-B274-A44D2969E874}" srcOrd="0" destOrd="0" presId="urn:microsoft.com/office/officeart/2005/8/layout/vProcess5"/>
    <dgm:cxn modelId="{B4CDC459-B6C3-404B-8BEB-DC214A247B55}" srcId="{0A6F5F37-DFD0-534F-801D-897157649A5E}" destId="{B1F76C9C-CAE1-D846-8488-D33B584DDF02}" srcOrd="0" destOrd="0" parTransId="{71298156-E7AB-E74C-AD82-4BFB8A864F99}" sibTransId="{4A6C6DA1-3B06-D44C-8E4F-B6FF15E7B11B}"/>
    <dgm:cxn modelId="{268364DB-2E8F-4133-9F3A-20E7CB748223}" type="presOf" srcId="{55E9FDC3-8BB9-D846-8D76-CF65131D5CAE}" destId="{56214C7A-1C70-924F-9100-146DE24BD05A}" srcOrd="1" destOrd="0" presId="urn:microsoft.com/office/officeart/2005/8/layout/vProcess5"/>
    <dgm:cxn modelId="{8D920F7D-8035-415E-B681-25AF0D416C7F}" type="presOf" srcId="{B1F76C9C-CAE1-D846-8488-D33B584DDF02}" destId="{E9E95948-9707-CC4A-B727-DF48EC712146}" srcOrd="1" destOrd="0" presId="urn:microsoft.com/office/officeart/2005/8/layout/vProcess5"/>
    <dgm:cxn modelId="{1F27E20C-B3DB-954E-B871-5745DD0AEF7B}" srcId="{0A6F5F37-DFD0-534F-801D-897157649A5E}" destId="{55E9FDC3-8BB9-D846-8D76-CF65131D5CAE}" srcOrd="2" destOrd="0" parTransId="{25581084-CE76-9242-BE75-58F38F01BB05}" sibTransId="{CAA1C863-882E-834F-89E2-47DA786EB1B3}"/>
    <dgm:cxn modelId="{19D6A5DA-3A2E-4C11-A504-03DDFEE39DD5}" type="presOf" srcId="{B1F76C9C-CAE1-D846-8488-D33B584DDF02}" destId="{CFC90819-14B7-A542-94B4-2895E11589CD}" srcOrd="0" destOrd="0" presId="urn:microsoft.com/office/officeart/2005/8/layout/vProcess5"/>
    <dgm:cxn modelId="{DC37EB14-748B-4ABC-AA39-4073708132BB}" type="presOf" srcId="{4F083942-A506-E44C-8EF0-8A4AC5D24F18}" destId="{F2FD169B-DBF0-1840-8F28-F437DC4A8DA7}" srcOrd="0" destOrd="0" presId="urn:microsoft.com/office/officeart/2005/8/layout/vProcess5"/>
    <dgm:cxn modelId="{87BD6CE4-881A-4156-AA6B-8BF4A94DC37F}" type="presOf" srcId="{2A623B62-5018-9A42-84DF-A23C3212109B}" destId="{E651575C-13E1-204F-981A-37275862DCBF}" srcOrd="1" destOrd="0" presId="urn:microsoft.com/office/officeart/2005/8/layout/vProcess5"/>
    <dgm:cxn modelId="{77F6A3F5-99CE-1445-83B6-2F9B68FC134D}" srcId="{0A6F5F37-DFD0-534F-801D-897157649A5E}" destId="{2A623B62-5018-9A42-84DF-A23C3212109B}" srcOrd="1" destOrd="0" parTransId="{8F4D9AAF-715B-F147-A10D-A57F30462E80}" sibTransId="{4F083942-A506-E44C-8EF0-8A4AC5D24F18}"/>
    <dgm:cxn modelId="{CA5BCF74-42F2-4E8A-9230-91B94DBE293C}" type="presParOf" srcId="{1DC8AD6C-DE6D-164A-B274-A44D2969E874}" destId="{7431F0D1-9FCC-B448-B1D4-CB55B7DF5F22}" srcOrd="0" destOrd="0" presId="urn:microsoft.com/office/officeart/2005/8/layout/vProcess5"/>
    <dgm:cxn modelId="{B1E7F59F-D99C-47FB-A88B-6621D3CD6F82}" type="presParOf" srcId="{1DC8AD6C-DE6D-164A-B274-A44D2969E874}" destId="{CFC90819-14B7-A542-94B4-2895E11589CD}" srcOrd="1" destOrd="0" presId="urn:microsoft.com/office/officeart/2005/8/layout/vProcess5"/>
    <dgm:cxn modelId="{69E728B3-78AB-4BBB-936D-F80655CA1668}" type="presParOf" srcId="{1DC8AD6C-DE6D-164A-B274-A44D2969E874}" destId="{9C9D80E1-2A7B-D74A-BF2A-D5204382B819}" srcOrd="2" destOrd="0" presId="urn:microsoft.com/office/officeart/2005/8/layout/vProcess5"/>
    <dgm:cxn modelId="{8D187FA8-5035-4FBE-A307-E059FAA0AAC5}" type="presParOf" srcId="{1DC8AD6C-DE6D-164A-B274-A44D2969E874}" destId="{B049F791-F235-2D4C-9177-E6FD6AC1178C}" srcOrd="3" destOrd="0" presId="urn:microsoft.com/office/officeart/2005/8/layout/vProcess5"/>
    <dgm:cxn modelId="{C4516904-38D8-4083-8DC5-D59BC3961C71}" type="presParOf" srcId="{1DC8AD6C-DE6D-164A-B274-A44D2969E874}" destId="{4AA0AD5E-3564-AE4B-899C-F2B265051A7F}" srcOrd="4" destOrd="0" presId="urn:microsoft.com/office/officeart/2005/8/layout/vProcess5"/>
    <dgm:cxn modelId="{CFC56003-6B74-44F4-A5C8-49CEE7E1A16C}" type="presParOf" srcId="{1DC8AD6C-DE6D-164A-B274-A44D2969E874}" destId="{F2FD169B-DBF0-1840-8F28-F437DC4A8DA7}" srcOrd="5" destOrd="0" presId="urn:microsoft.com/office/officeart/2005/8/layout/vProcess5"/>
    <dgm:cxn modelId="{38D74D85-074E-4969-AFB4-98A5C76DA518}" type="presParOf" srcId="{1DC8AD6C-DE6D-164A-B274-A44D2969E874}" destId="{E9E95948-9707-CC4A-B727-DF48EC712146}" srcOrd="6" destOrd="0" presId="urn:microsoft.com/office/officeart/2005/8/layout/vProcess5"/>
    <dgm:cxn modelId="{EC2A23B0-28EC-48DD-8989-1ABB2D14BBF7}" type="presParOf" srcId="{1DC8AD6C-DE6D-164A-B274-A44D2969E874}" destId="{E651575C-13E1-204F-981A-37275862DCBF}" srcOrd="7" destOrd="0" presId="urn:microsoft.com/office/officeart/2005/8/layout/vProcess5"/>
    <dgm:cxn modelId="{621A4B42-1A15-4C33-A7BF-D39563DF8F97}" type="presParOf" srcId="{1DC8AD6C-DE6D-164A-B274-A44D2969E874}" destId="{56214C7A-1C70-924F-9100-146DE24BD05A}"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6F5F37-DFD0-534F-801D-897157649A5E}" type="doc">
      <dgm:prSet loTypeId="urn:microsoft.com/office/officeart/2005/8/layout/vProcess5" loCatId="" qsTypeId="urn:microsoft.com/office/officeart/2005/8/quickstyle/simple4" qsCatId="simple" csTypeId="urn:microsoft.com/office/officeart/2005/8/colors/colorful1" csCatId="colorful" phldr="1"/>
      <dgm:spPr/>
      <dgm:t>
        <a:bodyPr/>
        <a:lstStyle/>
        <a:p>
          <a:endParaRPr lang="en-US"/>
        </a:p>
      </dgm:t>
    </dgm:pt>
    <dgm:pt modelId="{B1F76C9C-CAE1-D846-8488-D33B584DDF02}">
      <dgm:prSet phldrT="[Text]"/>
      <dgm:spPr/>
      <dgm:t>
        <a:bodyPr/>
        <a:lstStyle/>
        <a:p>
          <a:r>
            <a:rPr lang="en-US" dirty="0" smtClean="0"/>
            <a:t>State of the game</a:t>
          </a:r>
          <a:endParaRPr lang="en-US" dirty="0"/>
        </a:p>
      </dgm:t>
    </dgm:pt>
    <dgm:pt modelId="{71298156-E7AB-E74C-AD82-4BFB8A864F99}" type="parTrans" cxnId="{B4CDC459-B6C3-404B-8BEB-DC214A247B55}">
      <dgm:prSet/>
      <dgm:spPr/>
      <dgm:t>
        <a:bodyPr/>
        <a:lstStyle/>
        <a:p>
          <a:endParaRPr lang="en-US"/>
        </a:p>
      </dgm:t>
    </dgm:pt>
    <dgm:pt modelId="{4A6C6DA1-3B06-D44C-8E4F-B6FF15E7B11B}" type="sibTrans" cxnId="{B4CDC459-B6C3-404B-8BEB-DC214A247B55}">
      <dgm:prSet/>
      <dgm:spPr/>
      <dgm:t>
        <a:bodyPr/>
        <a:lstStyle/>
        <a:p>
          <a:endParaRPr lang="en-US"/>
        </a:p>
      </dgm:t>
    </dgm:pt>
    <dgm:pt modelId="{2A623B62-5018-9A42-84DF-A23C3212109B}">
      <dgm:prSet phldrT="[Text]"/>
      <dgm:spPr/>
      <dgm:t>
        <a:bodyPr/>
        <a:lstStyle/>
        <a:p>
          <a:r>
            <a:rPr lang="en-US" dirty="0" smtClean="0"/>
            <a:t>Learning by doing</a:t>
          </a:r>
          <a:endParaRPr lang="en-US" dirty="0"/>
        </a:p>
      </dgm:t>
    </dgm:pt>
    <dgm:pt modelId="{8F4D9AAF-715B-F147-A10D-A57F30462E80}" type="parTrans" cxnId="{77F6A3F5-99CE-1445-83B6-2F9B68FC134D}">
      <dgm:prSet/>
      <dgm:spPr/>
      <dgm:t>
        <a:bodyPr/>
        <a:lstStyle/>
        <a:p>
          <a:endParaRPr lang="en-US"/>
        </a:p>
      </dgm:t>
    </dgm:pt>
    <dgm:pt modelId="{4F083942-A506-E44C-8EF0-8A4AC5D24F18}" type="sibTrans" cxnId="{77F6A3F5-99CE-1445-83B6-2F9B68FC134D}">
      <dgm:prSet/>
      <dgm:spPr/>
      <dgm:t>
        <a:bodyPr/>
        <a:lstStyle/>
        <a:p>
          <a:endParaRPr lang="en-US"/>
        </a:p>
      </dgm:t>
    </dgm:pt>
    <dgm:pt modelId="{55E9FDC3-8BB9-D846-8D76-CF65131D5CAE}">
      <dgm:prSet phldrT="[Text]"/>
      <dgm:spPr/>
      <dgm:t>
        <a:bodyPr/>
        <a:lstStyle/>
        <a:p>
          <a:r>
            <a:rPr lang="en-US" dirty="0" smtClean="0"/>
            <a:t>“The truth is out there”</a:t>
          </a:r>
          <a:endParaRPr lang="en-US" dirty="0"/>
        </a:p>
      </dgm:t>
    </dgm:pt>
    <dgm:pt modelId="{25581084-CE76-9242-BE75-58F38F01BB05}" type="parTrans" cxnId="{1F27E20C-B3DB-954E-B871-5745DD0AEF7B}">
      <dgm:prSet/>
      <dgm:spPr/>
      <dgm:t>
        <a:bodyPr/>
        <a:lstStyle/>
        <a:p>
          <a:endParaRPr lang="en-US"/>
        </a:p>
      </dgm:t>
    </dgm:pt>
    <dgm:pt modelId="{CAA1C863-882E-834F-89E2-47DA786EB1B3}" type="sibTrans" cxnId="{1F27E20C-B3DB-954E-B871-5745DD0AEF7B}">
      <dgm:prSet/>
      <dgm:spPr/>
      <dgm:t>
        <a:bodyPr/>
        <a:lstStyle/>
        <a:p>
          <a:endParaRPr lang="en-US"/>
        </a:p>
      </dgm:t>
    </dgm:pt>
    <dgm:pt modelId="{1DC8AD6C-DE6D-164A-B274-A44D2969E874}" type="pres">
      <dgm:prSet presAssocID="{0A6F5F37-DFD0-534F-801D-897157649A5E}" presName="outerComposite" presStyleCnt="0">
        <dgm:presLayoutVars>
          <dgm:chMax val="5"/>
          <dgm:dir/>
          <dgm:resizeHandles val="exact"/>
        </dgm:presLayoutVars>
      </dgm:prSet>
      <dgm:spPr/>
      <dgm:t>
        <a:bodyPr/>
        <a:lstStyle/>
        <a:p>
          <a:endParaRPr lang="en-US"/>
        </a:p>
      </dgm:t>
    </dgm:pt>
    <dgm:pt modelId="{7431F0D1-9FCC-B448-B1D4-CB55B7DF5F22}" type="pres">
      <dgm:prSet presAssocID="{0A6F5F37-DFD0-534F-801D-897157649A5E}" presName="dummyMaxCanvas" presStyleCnt="0">
        <dgm:presLayoutVars/>
      </dgm:prSet>
      <dgm:spPr/>
    </dgm:pt>
    <dgm:pt modelId="{CFC90819-14B7-A542-94B4-2895E11589CD}" type="pres">
      <dgm:prSet presAssocID="{0A6F5F37-DFD0-534F-801D-897157649A5E}" presName="ThreeNodes_1" presStyleLbl="node1" presStyleIdx="0" presStyleCnt="3">
        <dgm:presLayoutVars>
          <dgm:bulletEnabled val="1"/>
        </dgm:presLayoutVars>
      </dgm:prSet>
      <dgm:spPr/>
      <dgm:t>
        <a:bodyPr/>
        <a:lstStyle/>
        <a:p>
          <a:endParaRPr lang="en-US"/>
        </a:p>
      </dgm:t>
    </dgm:pt>
    <dgm:pt modelId="{9C9D80E1-2A7B-D74A-BF2A-D5204382B819}" type="pres">
      <dgm:prSet presAssocID="{0A6F5F37-DFD0-534F-801D-897157649A5E}" presName="ThreeNodes_2" presStyleLbl="node1" presStyleIdx="1" presStyleCnt="3">
        <dgm:presLayoutVars>
          <dgm:bulletEnabled val="1"/>
        </dgm:presLayoutVars>
      </dgm:prSet>
      <dgm:spPr/>
      <dgm:t>
        <a:bodyPr/>
        <a:lstStyle/>
        <a:p>
          <a:endParaRPr lang="en-US"/>
        </a:p>
      </dgm:t>
    </dgm:pt>
    <dgm:pt modelId="{B049F791-F235-2D4C-9177-E6FD6AC1178C}" type="pres">
      <dgm:prSet presAssocID="{0A6F5F37-DFD0-534F-801D-897157649A5E}" presName="ThreeNodes_3" presStyleLbl="node1" presStyleIdx="2" presStyleCnt="3">
        <dgm:presLayoutVars>
          <dgm:bulletEnabled val="1"/>
        </dgm:presLayoutVars>
      </dgm:prSet>
      <dgm:spPr/>
      <dgm:t>
        <a:bodyPr/>
        <a:lstStyle/>
        <a:p>
          <a:endParaRPr lang="en-US"/>
        </a:p>
      </dgm:t>
    </dgm:pt>
    <dgm:pt modelId="{4AA0AD5E-3564-AE4B-899C-F2B265051A7F}" type="pres">
      <dgm:prSet presAssocID="{0A6F5F37-DFD0-534F-801D-897157649A5E}" presName="ThreeConn_1-2" presStyleLbl="fgAccFollowNode1" presStyleIdx="0" presStyleCnt="2">
        <dgm:presLayoutVars>
          <dgm:bulletEnabled val="1"/>
        </dgm:presLayoutVars>
      </dgm:prSet>
      <dgm:spPr/>
      <dgm:t>
        <a:bodyPr/>
        <a:lstStyle/>
        <a:p>
          <a:endParaRPr lang="en-US"/>
        </a:p>
      </dgm:t>
    </dgm:pt>
    <dgm:pt modelId="{F2FD169B-DBF0-1840-8F28-F437DC4A8DA7}" type="pres">
      <dgm:prSet presAssocID="{0A6F5F37-DFD0-534F-801D-897157649A5E}" presName="ThreeConn_2-3" presStyleLbl="fgAccFollowNode1" presStyleIdx="1" presStyleCnt="2">
        <dgm:presLayoutVars>
          <dgm:bulletEnabled val="1"/>
        </dgm:presLayoutVars>
      </dgm:prSet>
      <dgm:spPr/>
      <dgm:t>
        <a:bodyPr/>
        <a:lstStyle/>
        <a:p>
          <a:endParaRPr lang="en-US"/>
        </a:p>
      </dgm:t>
    </dgm:pt>
    <dgm:pt modelId="{E9E95948-9707-CC4A-B727-DF48EC712146}" type="pres">
      <dgm:prSet presAssocID="{0A6F5F37-DFD0-534F-801D-897157649A5E}" presName="ThreeNodes_1_text" presStyleLbl="node1" presStyleIdx="2" presStyleCnt="3">
        <dgm:presLayoutVars>
          <dgm:bulletEnabled val="1"/>
        </dgm:presLayoutVars>
      </dgm:prSet>
      <dgm:spPr/>
      <dgm:t>
        <a:bodyPr/>
        <a:lstStyle/>
        <a:p>
          <a:endParaRPr lang="en-US"/>
        </a:p>
      </dgm:t>
    </dgm:pt>
    <dgm:pt modelId="{E651575C-13E1-204F-981A-37275862DCBF}" type="pres">
      <dgm:prSet presAssocID="{0A6F5F37-DFD0-534F-801D-897157649A5E}" presName="ThreeNodes_2_text" presStyleLbl="node1" presStyleIdx="2" presStyleCnt="3">
        <dgm:presLayoutVars>
          <dgm:bulletEnabled val="1"/>
        </dgm:presLayoutVars>
      </dgm:prSet>
      <dgm:spPr/>
      <dgm:t>
        <a:bodyPr/>
        <a:lstStyle/>
        <a:p>
          <a:endParaRPr lang="en-US"/>
        </a:p>
      </dgm:t>
    </dgm:pt>
    <dgm:pt modelId="{56214C7A-1C70-924F-9100-146DE24BD05A}" type="pres">
      <dgm:prSet presAssocID="{0A6F5F37-DFD0-534F-801D-897157649A5E}" presName="ThreeNodes_3_text" presStyleLbl="node1" presStyleIdx="2" presStyleCnt="3">
        <dgm:presLayoutVars>
          <dgm:bulletEnabled val="1"/>
        </dgm:presLayoutVars>
      </dgm:prSet>
      <dgm:spPr/>
      <dgm:t>
        <a:bodyPr/>
        <a:lstStyle/>
        <a:p>
          <a:endParaRPr lang="en-US"/>
        </a:p>
      </dgm:t>
    </dgm:pt>
  </dgm:ptLst>
  <dgm:cxnLst>
    <dgm:cxn modelId="{76C9ADBE-0D92-483F-A95F-3819228D00EB}" type="presOf" srcId="{B1F76C9C-CAE1-D846-8488-D33B584DDF02}" destId="{E9E95948-9707-CC4A-B727-DF48EC712146}" srcOrd="1" destOrd="0" presId="urn:microsoft.com/office/officeart/2005/8/layout/vProcess5"/>
    <dgm:cxn modelId="{046735D2-E3B8-4C86-9A3C-2CE0A7228638}" type="presOf" srcId="{B1F76C9C-CAE1-D846-8488-D33B584DDF02}" destId="{CFC90819-14B7-A542-94B4-2895E11589CD}" srcOrd="0" destOrd="0" presId="urn:microsoft.com/office/officeart/2005/8/layout/vProcess5"/>
    <dgm:cxn modelId="{AA058E30-CA5F-4D62-A07C-A54754D8FD98}" type="presOf" srcId="{55E9FDC3-8BB9-D846-8D76-CF65131D5CAE}" destId="{B049F791-F235-2D4C-9177-E6FD6AC1178C}" srcOrd="0" destOrd="0" presId="urn:microsoft.com/office/officeart/2005/8/layout/vProcess5"/>
    <dgm:cxn modelId="{36DCB20D-2F43-414F-B414-6C5388EC1A33}" type="presOf" srcId="{55E9FDC3-8BB9-D846-8D76-CF65131D5CAE}" destId="{56214C7A-1C70-924F-9100-146DE24BD05A}" srcOrd="1" destOrd="0" presId="urn:microsoft.com/office/officeart/2005/8/layout/vProcess5"/>
    <dgm:cxn modelId="{91B68B57-93F1-42E0-93B3-8ACEC82C5BF0}" type="presOf" srcId="{2A623B62-5018-9A42-84DF-A23C3212109B}" destId="{9C9D80E1-2A7B-D74A-BF2A-D5204382B819}" srcOrd="0" destOrd="0" presId="urn:microsoft.com/office/officeart/2005/8/layout/vProcess5"/>
    <dgm:cxn modelId="{B4CDC459-B6C3-404B-8BEB-DC214A247B55}" srcId="{0A6F5F37-DFD0-534F-801D-897157649A5E}" destId="{B1F76C9C-CAE1-D846-8488-D33B584DDF02}" srcOrd="0" destOrd="0" parTransId="{71298156-E7AB-E74C-AD82-4BFB8A864F99}" sibTransId="{4A6C6DA1-3B06-D44C-8E4F-B6FF15E7B11B}"/>
    <dgm:cxn modelId="{1F27E20C-B3DB-954E-B871-5745DD0AEF7B}" srcId="{0A6F5F37-DFD0-534F-801D-897157649A5E}" destId="{55E9FDC3-8BB9-D846-8D76-CF65131D5CAE}" srcOrd="2" destOrd="0" parTransId="{25581084-CE76-9242-BE75-58F38F01BB05}" sibTransId="{CAA1C863-882E-834F-89E2-47DA786EB1B3}"/>
    <dgm:cxn modelId="{255631A9-004C-445E-8A50-E4924A5FD27C}" type="presOf" srcId="{2A623B62-5018-9A42-84DF-A23C3212109B}" destId="{E651575C-13E1-204F-981A-37275862DCBF}" srcOrd="1" destOrd="0" presId="urn:microsoft.com/office/officeart/2005/8/layout/vProcess5"/>
    <dgm:cxn modelId="{A11ECC15-CB0A-4E82-B84B-0582434B043C}" type="presOf" srcId="{0A6F5F37-DFD0-534F-801D-897157649A5E}" destId="{1DC8AD6C-DE6D-164A-B274-A44D2969E874}" srcOrd="0" destOrd="0" presId="urn:microsoft.com/office/officeart/2005/8/layout/vProcess5"/>
    <dgm:cxn modelId="{B8C67458-BCDD-4BDC-987F-BEF2C62B8488}" type="presOf" srcId="{4F083942-A506-E44C-8EF0-8A4AC5D24F18}" destId="{F2FD169B-DBF0-1840-8F28-F437DC4A8DA7}" srcOrd="0" destOrd="0" presId="urn:microsoft.com/office/officeart/2005/8/layout/vProcess5"/>
    <dgm:cxn modelId="{77F6A3F5-99CE-1445-83B6-2F9B68FC134D}" srcId="{0A6F5F37-DFD0-534F-801D-897157649A5E}" destId="{2A623B62-5018-9A42-84DF-A23C3212109B}" srcOrd="1" destOrd="0" parTransId="{8F4D9AAF-715B-F147-A10D-A57F30462E80}" sibTransId="{4F083942-A506-E44C-8EF0-8A4AC5D24F18}"/>
    <dgm:cxn modelId="{41DC3C64-0187-4436-B713-C02278D92AD9}" type="presOf" srcId="{4A6C6DA1-3B06-D44C-8E4F-B6FF15E7B11B}" destId="{4AA0AD5E-3564-AE4B-899C-F2B265051A7F}" srcOrd="0" destOrd="0" presId="urn:microsoft.com/office/officeart/2005/8/layout/vProcess5"/>
    <dgm:cxn modelId="{CA00B306-0917-4E37-A9AE-CE322E05C983}" type="presParOf" srcId="{1DC8AD6C-DE6D-164A-B274-A44D2969E874}" destId="{7431F0D1-9FCC-B448-B1D4-CB55B7DF5F22}" srcOrd="0" destOrd="0" presId="urn:microsoft.com/office/officeart/2005/8/layout/vProcess5"/>
    <dgm:cxn modelId="{72692989-C078-4CFD-BD72-EF3915DFCA07}" type="presParOf" srcId="{1DC8AD6C-DE6D-164A-B274-A44D2969E874}" destId="{CFC90819-14B7-A542-94B4-2895E11589CD}" srcOrd="1" destOrd="0" presId="urn:microsoft.com/office/officeart/2005/8/layout/vProcess5"/>
    <dgm:cxn modelId="{A2EE455A-A6E7-491C-90B4-1ACB50AA9662}" type="presParOf" srcId="{1DC8AD6C-DE6D-164A-B274-A44D2969E874}" destId="{9C9D80E1-2A7B-D74A-BF2A-D5204382B819}" srcOrd="2" destOrd="0" presId="urn:microsoft.com/office/officeart/2005/8/layout/vProcess5"/>
    <dgm:cxn modelId="{4B4F967C-A1D5-486C-9E8C-08B5E49D29C8}" type="presParOf" srcId="{1DC8AD6C-DE6D-164A-B274-A44D2969E874}" destId="{B049F791-F235-2D4C-9177-E6FD6AC1178C}" srcOrd="3" destOrd="0" presId="urn:microsoft.com/office/officeart/2005/8/layout/vProcess5"/>
    <dgm:cxn modelId="{1A622228-D958-4D96-8E0B-6D0DB5A633A7}" type="presParOf" srcId="{1DC8AD6C-DE6D-164A-B274-A44D2969E874}" destId="{4AA0AD5E-3564-AE4B-899C-F2B265051A7F}" srcOrd="4" destOrd="0" presId="urn:microsoft.com/office/officeart/2005/8/layout/vProcess5"/>
    <dgm:cxn modelId="{92DCA9B6-B421-4570-80E9-B461EEFC4591}" type="presParOf" srcId="{1DC8AD6C-DE6D-164A-B274-A44D2969E874}" destId="{F2FD169B-DBF0-1840-8F28-F437DC4A8DA7}" srcOrd="5" destOrd="0" presId="urn:microsoft.com/office/officeart/2005/8/layout/vProcess5"/>
    <dgm:cxn modelId="{4D000221-3F9A-4F6A-BB0F-93D35C71DF66}" type="presParOf" srcId="{1DC8AD6C-DE6D-164A-B274-A44D2969E874}" destId="{E9E95948-9707-CC4A-B727-DF48EC712146}" srcOrd="6" destOrd="0" presId="urn:microsoft.com/office/officeart/2005/8/layout/vProcess5"/>
    <dgm:cxn modelId="{F014B669-210F-46F6-8645-B44E29C5282B}" type="presParOf" srcId="{1DC8AD6C-DE6D-164A-B274-A44D2969E874}" destId="{E651575C-13E1-204F-981A-37275862DCBF}" srcOrd="7" destOrd="0" presId="urn:microsoft.com/office/officeart/2005/8/layout/vProcess5"/>
    <dgm:cxn modelId="{DA1DEE82-7CA6-4DA2-A487-DD1DA3777AAD}" type="presParOf" srcId="{1DC8AD6C-DE6D-164A-B274-A44D2969E874}" destId="{56214C7A-1C70-924F-9100-146DE24BD05A}"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90819-14B7-A542-94B4-2895E11589CD}">
      <dsp:nvSpPr>
        <dsp:cNvPr id="0" name=""/>
        <dsp:cNvSpPr/>
      </dsp:nvSpPr>
      <dsp:spPr>
        <a:xfrm>
          <a:off x="0" y="0"/>
          <a:ext cx="7344648" cy="143684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n-US" sz="4200" kern="1200" dirty="0" smtClean="0"/>
            <a:t>State of the game</a:t>
          </a:r>
          <a:endParaRPr lang="en-US" sz="4200" kern="1200" dirty="0"/>
        </a:p>
      </dsp:txBody>
      <dsp:txXfrm>
        <a:off x="42084" y="42084"/>
        <a:ext cx="5794179" cy="1352678"/>
      </dsp:txXfrm>
    </dsp:sp>
    <dsp:sp modelId="{9C9D80E1-2A7B-D74A-BF2A-D5204382B819}">
      <dsp:nvSpPr>
        <dsp:cNvPr id="0" name=""/>
        <dsp:cNvSpPr/>
      </dsp:nvSpPr>
      <dsp:spPr>
        <a:xfrm>
          <a:off x="648057" y="1676320"/>
          <a:ext cx="7344648" cy="143684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n-US" sz="4200" kern="1200" dirty="0" smtClean="0"/>
            <a:t>Learning by doing</a:t>
          </a:r>
          <a:endParaRPr lang="en-US" sz="4200" kern="1200" dirty="0"/>
        </a:p>
      </dsp:txBody>
      <dsp:txXfrm>
        <a:off x="690141" y="1718404"/>
        <a:ext cx="5678473" cy="1352678"/>
      </dsp:txXfrm>
    </dsp:sp>
    <dsp:sp modelId="{B049F791-F235-2D4C-9177-E6FD6AC1178C}">
      <dsp:nvSpPr>
        <dsp:cNvPr id="0" name=""/>
        <dsp:cNvSpPr/>
      </dsp:nvSpPr>
      <dsp:spPr>
        <a:xfrm>
          <a:off x="1296114" y="3352640"/>
          <a:ext cx="7344648" cy="1436846"/>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n-US" sz="4200" kern="1200" dirty="0" smtClean="0"/>
            <a:t>“The truth is out there”</a:t>
          </a:r>
          <a:endParaRPr lang="en-US" sz="4200" kern="1200" dirty="0"/>
        </a:p>
      </dsp:txBody>
      <dsp:txXfrm>
        <a:off x="1338198" y="3394724"/>
        <a:ext cx="5678473" cy="1352678"/>
      </dsp:txXfrm>
    </dsp:sp>
    <dsp:sp modelId="{4AA0AD5E-3564-AE4B-899C-F2B265051A7F}">
      <dsp:nvSpPr>
        <dsp:cNvPr id="0" name=""/>
        <dsp:cNvSpPr/>
      </dsp:nvSpPr>
      <dsp:spPr>
        <a:xfrm>
          <a:off x="6410698" y="1089608"/>
          <a:ext cx="933949" cy="933949"/>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620837" y="1089608"/>
        <a:ext cx="513671" cy="702797"/>
      </dsp:txXfrm>
    </dsp:sp>
    <dsp:sp modelId="{F2FD169B-DBF0-1840-8F28-F437DC4A8DA7}">
      <dsp:nvSpPr>
        <dsp:cNvPr id="0" name=""/>
        <dsp:cNvSpPr/>
      </dsp:nvSpPr>
      <dsp:spPr>
        <a:xfrm>
          <a:off x="7058755" y="2756349"/>
          <a:ext cx="933949" cy="933949"/>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268894" y="2756349"/>
        <a:ext cx="513671" cy="702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90819-14B7-A542-94B4-2895E11589CD}">
      <dsp:nvSpPr>
        <dsp:cNvPr id="0" name=""/>
        <dsp:cNvSpPr/>
      </dsp:nvSpPr>
      <dsp:spPr>
        <a:xfrm>
          <a:off x="0" y="0"/>
          <a:ext cx="7344648" cy="143684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n-US" sz="4200" kern="1200" dirty="0" smtClean="0"/>
            <a:t>State of the game</a:t>
          </a:r>
          <a:endParaRPr lang="en-US" sz="4200" kern="1200" dirty="0"/>
        </a:p>
      </dsp:txBody>
      <dsp:txXfrm>
        <a:off x="42084" y="42084"/>
        <a:ext cx="5794179" cy="1352678"/>
      </dsp:txXfrm>
    </dsp:sp>
    <dsp:sp modelId="{9C9D80E1-2A7B-D74A-BF2A-D5204382B819}">
      <dsp:nvSpPr>
        <dsp:cNvPr id="0" name=""/>
        <dsp:cNvSpPr/>
      </dsp:nvSpPr>
      <dsp:spPr>
        <a:xfrm>
          <a:off x="648057" y="1676320"/>
          <a:ext cx="7344648" cy="143684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n-US" sz="4200" kern="1200" dirty="0" smtClean="0"/>
            <a:t>Learning by doing</a:t>
          </a:r>
          <a:endParaRPr lang="en-US" sz="4200" kern="1200" dirty="0"/>
        </a:p>
      </dsp:txBody>
      <dsp:txXfrm>
        <a:off x="690141" y="1718404"/>
        <a:ext cx="5678473" cy="1352678"/>
      </dsp:txXfrm>
    </dsp:sp>
    <dsp:sp modelId="{B049F791-F235-2D4C-9177-E6FD6AC1178C}">
      <dsp:nvSpPr>
        <dsp:cNvPr id="0" name=""/>
        <dsp:cNvSpPr/>
      </dsp:nvSpPr>
      <dsp:spPr>
        <a:xfrm>
          <a:off x="1296114" y="3352640"/>
          <a:ext cx="7344648" cy="1436846"/>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n-US" sz="4200" kern="1200" dirty="0" smtClean="0"/>
            <a:t>“The truth is out there”</a:t>
          </a:r>
          <a:endParaRPr lang="en-US" sz="4200" kern="1200" dirty="0"/>
        </a:p>
      </dsp:txBody>
      <dsp:txXfrm>
        <a:off x="1338198" y="3394724"/>
        <a:ext cx="5678473" cy="1352678"/>
      </dsp:txXfrm>
    </dsp:sp>
    <dsp:sp modelId="{4AA0AD5E-3564-AE4B-899C-F2B265051A7F}">
      <dsp:nvSpPr>
        <dsp:cNvPr id="0" name=""/>
        <dsp:cNvSpPr/>
      </dsp:nvSpPr>
      <dsp:spPr>
        <a:xfrm>
          <a:off x="6410698" y="1089608"/>
          <a:ext cx="933949" cy="933949"/>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620837" y="1089608"/>
        <a:ext cx="513671" cy="702797"/>
      </dsp:txXfrm>
    </dsp:sp>
    <dsp:sp modelId="{F2FD169B-DBF0-1840-8F28-F437DC4A8DA7}">
      <dsp:nvSpPr>
        <dsp:cNvPr id="0" name=""/>
        <dsp:cNvSpPr/>
      </dsp:nvSpPr>
      <dsp:spPr>
        <a:xfrm>
          <a:off x="7058755" y="2756349"/>
          <a:ext cx="933949" cy="933949"/>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268894" y="2756349"/>
        <a:ext cx="513671" cy="7027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90819-14B7-A542-94B4-2895E11589CD}">
      <dsp:nvSpPr>
        <dsp:cNvPr id="0" name=""/>
        <dsp:cNvSpPr/>
      </dsp:nvSpPr>
      <dsp:spPr>
        <a:xfrm>
          <a:off x="0" y="0"/>
          <a:ext cx="7344648" cy="143684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n-US" sz="4200" kern="1200" dirty="0" smtClean="0"/>
            <a:t>State of the game</a:t>
          </a:r>
          <a:endParaRPr lang="en-US" sz="4200" kern="1200" dirty="0"/>
        </a:p>
      </dsp:txBody>
      <dsp:txXfrm>
        <a:off x="42084" y="42084"/>
        <a:ext cx="5794179" cy="1352678"/>
      </dsp:txXfrm>
    </dsp:sp>
    <dsp:sp modelId="{9C9D80E1-2A7B-D74A-BF2A-D5204382B819}">
      <dsp:nvSpPr>
        <dsp:cNvPr id="0" name=""/>
        <dsp:cNvSpPr/>
      </dsp:nvSpPr>
      <dsp:spPr>
        <a:xfrm>
          <a:off x="648057" y="1676320"/>
          <a:ext cx="7344648" cy="1436846"/>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n-US" sz="4200" kern="1200" dirty="0" smtClean="0"/>
            <a:t>Learning by doing</a:t>
          </a:r>
          <a:endParaRPr lang="en-US" sz="4200" kern="1200" dirty="0"/>
        </a:p>
      </dsp:txBody>
      <dsp:txXfrm>
        <a:off x="690141" y="1718404"/>
        <a:ext cx="5678473" cy="1352678"/>
      </dsp:txXfrm>
    </dsp:sp>
    <dsp:sp modelId="{B049F791-F235-2D4C-9177-E6FD6AC1178C}">
      <dsp:nvSpPr>
        <dsp:cNvPr id="0" name=""/>
        <dsp:cNvSpPr/>
      </dsp:nvSpPr>
      <dsp:spPr>
        <a:xfrm>
          <a:off x="1296114" y="3352640"/>
          <a:ext cx="7344648" cy="1436846"/>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n-US" sz="4200" kern="1200" dirty="0" smtClean="0"/>
            <a:t>“The truth is out there”</a:t>
          </a:r>
          <a:endParaRPr lang="en-US" sz="4200" kern="1200" dirty="0"/>
        </a:p>
      </dsp:txBody>
      <dsp:txXfrm>
        <a:off x="1338198" y="3394724"/>
        <a:ext cx="5678473" cy="1352678"/>
      </dsp:txXfrm>
    </dsp:sp>
    <dsp:sp modelId="{4AA0AD5E-3564-AE4B-899C-F2B265051A7F}">
      <dsp:nvSpPr>
        <dsp:cNvPr id="0" name=""/>
        <dsp:cNvSpPr/>
      </dsp:nvSpPr>
      <dsp:spPr>
        <a:xfrm>
          <a:off x="6410698" y="1089608"/>
          <a:ext cx="933949" cy="933949"/>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620837" y="1089608"/>
        <a:ext cx="513671" cy="702797"/>
      </dsp:txXfrm>
    </dsp:sp>
    <dsp:sp modelId="{F2FD169B-DBF0-1840-8F28-F437DC4A8DA7}">
      <dsp:nvSpPr>
        <dsp:cNvPr id="0" name=""/>
        <dsp:cNvSpPr/>
      </dsp:nvSpPr>
      <dsp:spPr>
        <a:xfrm>
          <a:off x="7058755" y="2756349"/>
          <a:ext cx="933949" cy="933949"/>
        </a:xfrm>
        <a:prstGeom prst="downArrow">
          <a:avLst>
            <a:gd name="adj1" fmla="val 55000"/>
            <a:gd name="adj2" fmla="val 45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268894" y="2756349"/>
        <a:ext cx="513671" cy="70279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F27FFB-378E-6B4B-BB66-A6B1E37577A5}" type="datetimeFigureOut">
              <a:rPr lang="en-US" smtClean="0"/>
              <a:t>07.05.18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8AE2D-4F72-444A-9A1B-84AE887B25D4}" type="slidenum">
              <a:rPr lang="en-US" smtClean="0"/>
              <a:t>‹#›</a:t>
            </a:fld>
            <a:endParaRPr lang="en-US" dirty="0"/>
          </a:p>
        </p:txBody>
      </p:sp>
    </p:spTree>
    <p:extLst>
      <p:ext uri="{BB962C8B-B14F-4D97-AF65-F5344CB8AC3E}">
        <p14:creationId xmlns:p14="http://schemas.microsoft.com/office/powerpoint/2010/main" val="2532308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D23136-C362-E345-A6D8-998AE048845F}" type="datetimeFigureOut">
              <a:rPr lang="en-US" smtClean="0"/>
              <a:t>07.05.18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8EF700-02E3-0845-8BCB-94E523FA52B2}" type="slidenum">
              <a:rPr lang="en-US" smtClean="0"/>
              <a:t>‹#›</a:t>
            </a:fld>
            <a:endParaRPr lang="en-US" dirty="0"/>
          </a:p>
        </p:txBody>
      </p:sp>
    </p:spTree>
    <p:extLst>
      <p:ext uri="{BB962C8B-B14F-4D97-AF65-F5344CB8AC3E}">
        <p14:creationId xmlns:p14="http://schemas.microsoft.com/office/powerpoint/2010/main" val="8634266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8EF700-02E3-0845-8BCB-94E523FA52B2}" type="slidenum">
              <a:rPr lang="en-US" smtClean="0"/>
              <a:t>1</a:t>
            </a:fld>
            <a:endParaRPr lang="en-US" dirty="0"/>
          </a:p>
        </p:txBody>
      </p:sp>
    </p:spTree>
    <p:extLst>
      <p:ext uri="{BB962C8B-B14F-4D97-AF65-F5344CB8AC3E}">
        <p14:creationId xmlns:p14="http://schemas.microsoft.com/office/powerpoint/2010/main" val="2903632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D8EF700-02E3-0845-8BCB-94E523FA52B2}" type="slidenum">
              <a:rPr lang="en-US" smtClean="0"/>
              <a:t>10</a:t>
            </a:fld>
            <a:endParaRPr lang="en-US" dirty="0"/>
          </a:p>
        </p:txBody>
      </p:sp>
    </p:spTree>
    <p:extLst>
      <p:ext uri="{BB962C8B-B14F-4D97-AF65-F5344CB8AC3E}">
        <p14:creationId xmlns:p14="http://schemas.microsoft.com/office/powerpoint/2010/main" val="330235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8EF700-02E3-0845-8BCB-94E523FA52B2}" type="slidenum">
              <a:rPr lang="en-US" smtClean="0"/>
              <a:t>11</a:t>
            </a:fld>
            <a:endParaRPr lang="en-US" dirty="0"/>
          </a:p>
        </p:txBody>
      </p:sp>
    </p:spTree>
    <p:extLst>
      <p:ext uri="{BB962C8B-B14F-4D97-AF65-F5344CB8AC3E}">
        <p14:creationId xmlns:p14="http://schemas.microsoft.com/office/powerpoint/2010/main" val="2558671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8EF700-02E3-0845-8BCB-94E523FA52B2}" type="slidenum">
              <a:rPr lang="en-US" smtClean="0"/>
              <a:t>12</a:t>
            </a:fld>
            <a:endParaRPr lang="en-US" dirty="0"/>
          </a:p>
        </p:txBody>
      </p:sp>
    </p:spTree>
    <p:extLst>
      <p:ext uri="{BB962C8B-B14F-4D97-AF65-F5344CB8AC3E}">
        <p14:creationId xmlns:p14="http://schemas.microsoft.com/office/powerpoint/2010/main" val="932444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14</a:t>
            </a:fld>
            <a:endParaRPr lang="en-US" dirty="0"/>
          </a:p>
        </p:txBody>
      </p:sp>
    </p:spTree>
    <p:extLst>
      <p:ext uri="{BB962C8B-B14F-4D97-AF65-F5344CB8AC3E}">
        <p14:creationId xmlns:p14="http://schemas.microsoft.com/office/powerpoint/2010/main" val="655409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Foliennummernplatzhalter 3"/>
          <p:cNvSpPr>
            <a:spLocks noGrp="1"/>
          </p:cNvSpPr>
          <p:nvPr>
            <p:ph type="sldNum" sz="quarter" idx="10"/>
          </p:nvPr>
        </p:nvSpPr>
        <p:spPr/>
        <p:txBody>
          <a:bodyPr/>
          <a:lstStyle/>
          <a:p>
            <a:fld id="{CD8EF700-02E3-0845-8BCB-94E523FA52B2}" type="slidenum">
              <a:rPr lang="en-US" smtClean="0"/>
              <a:t>15</a:t>
            </a:fld>
            <a:endParaRPr lang="en-US" dirty="0"/>
          </a:p>
        </p:txBody>
      </p:sp>
    </p:spTree>
    <p:extLst>
      <p:ext uri="{BB962C8B-B14F-4D97-AF65-F5344CB8AC3E}">
        <p14:creationId xmlns:p14="http://schemas.microsoft.com/office/powerpoint/2010/main" val="2419568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dirty="0" smtClean="0"/>
              <a:t>The</a:t>
            </a:r>
            <a:r>
              <a:rPr lang="en-US" sz="1200" baseline="0" dirty="0" smtClean="0"/>
              <a:t> structure of real arguments can be more complex, including also “counter-arguments” (attacking the claim)</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aseline="0" dirty="0" smtClean="0"/>
              <a:t>The challenge here is that we want to extract this structure from natural language text</a:t>
            </a:r>
            <a:endParaRPr lang="en-US" sz="1200" dirty="0" smtClean="0"/>
          </a:p>
        </p:txBody>
      </p:sp>
      <p:sp>
        <p:nvSpPr>
          <p:cNvPr id="4" name="Foliennummernplatzhalter 3"/>
          <p:cNvSpPr>
            <a:spLocks noGrp="1"/>
          </p:cNvSpPr>
          <p:nvPr>
            <p:ph type="sldNum" sz="quarter" idx="10"/>
          </p:nvPr>
        </p:nvSpPr>
        <p:spPr/>
        <p:txBody>
          <a:bodyPr/>
          <a:lstStyle/>
          <a:p>
            <a:fld id="{CD8EF700-02E3-0845-8BCB-94E523FA52B2}" type="slidenum">
              <a:rPr lang="en-US" smtClean="0"/>
              <a:t>16</a:t>
            </a:fld>
            <a:endParaRPr lang="en-US" dirty="0"/>
          </a:p>
        </p:txBody>
      </p:sp>
    </p:spTree>
    <p:extLst>
      <p:ext uri="{BB962C8B-B14F-4D97-AF65-F5344CB8AC3E}">
        <p14:creationId xmlns:p14="http://schemas.microsoft.com/office/powerpoint/2010/main" val="2419568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17</a:t>
            </a:fld>
            <a:endParaRPr lang="en-US" dirty="0"/>
          </a:p>
        </p:txBody>
      </p:sp>
    </p:spTree>
    <p:extLst>
      <p:ext uri="{BB962C8B-B14F-4D97-AF65-F5344CB8AC3E}">
        <p14:creationId xmlns:p14="http://schemas.microsoft.com/office/powerpoint/2010/main" val="655409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8EF700-02E3-0845-8BCB-94E523FA52B2}" type="slidenum">
              <a:rPr lang="en-US" smtClean="0"/>
              <a:t>18</a:t>
            </a:fld>
            <a:endParaRPr lang="en-US" dirty="0"/>
          </a:p>
        </p:txBody>
      </p:sp>
    </p:spTree>
    <p:extLst>
      <p:ext uri="{BB962C8B-B14F-4D97-AF65-F5344CB8AC3E}">
        <p14:creationId xmlns:p14="http://schemas.microsoft.com/office/powerpoint/2010/main" val="3735540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22</a:t>
            </a:fld>
            <a:endParaRPr lang="en-US" dirty="0"/>
          </a:p>
        </p:txBody>
      </p:sp>
    </p:spTree>
    <p:extLst>
      <p:ext uri="{BB962C8B-B14F-4D97-AF65-F5344CB8AC3E}">
        <p14:creationId xmlns:p14="http://schemas.microsoft.com/office/powerpoint/2010/main" val="3436455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24</a:t>
            </a:fld>
            <a:endParaRPr lang="en-US" dirty="0"/>
          </a:p>
        </p:txBody>
      </p:sp>
    </p:spTree>
    <p:extLst>
      <p:ext uri="{BB962C8B-B14F-4D97-AF65-F5344CB8AC3E}">
        <p14:creationId xmlns:p14="http://schemas.microsoft.com/office/powerpoint/2010/main" val="3272818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2</a:t>
            </a:fld>
            <a:endParaRPr lang="en-US" dirty="0"/>
          </a:p>
        </p:txBody>
      </p:sp>
    </p:spTree>
    <p:extLst>
      <p:ext uri="{BB962C8B-B14F-4D97-AF65-F5344CB8AC3E}">
        <p14:creationId xmlns:p14="http://schemas.microsoft.com/office/powerpoint/2010/main" val="1725726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25</a:t>
            </a:fld>
            <a:endParaRPr lang="en-US" dirty="0"/>
          </a:p>
        </p:txBody>
      </p:sp>
    </p:spTree>
    <p:extLst>
      <p:ext uri="{BB962C8B-B14F-4D97-AF65-F5344CB8AC3E}">
        <p14:creationId xmlns:p14="http://schemas.microsoft.com/office/powerpoint/2010/main" val="4199752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26</a:t>
            </a:fld>
            <a:endParaRPr lang="en-US" dirty="0"/>
          </a:p>
        </p:txBody>
      </p:sp>
    </p:spTree>
    <p:extLst>
      <p:ext uri="{BB962C8B-B14F-4D97-AF65-F5344CB8AC3E}">
        <p14:creationId xmlns:p14="http://schemas.microsoft.com/office/powerpoint/2010/main" val="4199752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27</a:t>
            </a:fld>
            <a:endParaRPr lang="en-US" dirty="0"/>
          </a:p>
        </p:txBody>
      </p:sp>
    </p:spTree>
    <p:extLst>
      <p:ext uri="{BB962C8B-B14F-4D97-AF65-F5344CB8AC3E}">
        <p14:creationId xmlns:p14="http://schemas.microsoft.com/office/powerpoint/2010/main" val="1720025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28</a:t>
            </a:fld>
            <a:endParaRPr lang="en-US" dirty="0"/>
          </a:p>
        </p:txBody>
      </p:sp>
    </p:spTree>
    <p:extLst>
      <p:ext uri="{BB962C8B-B14F-4D97-AF65-F5344CB8AC3E}">
        <p14:creationId xmlns:p14="http://schemas.microsoft.com/office/powerpoint/2010/main" val="3710763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smtClean="0"/>
          </a:p>
        </p:txBody>
      </p:sp>
      <p:sp>
        <p:nvSpPr>
          <p:cNvPr id="4" name="Foliennummernplatzhalter 3"/>
          <p:cNvSpPr>
            <a:spLocks noGrp="1"/>
          </p:cNvSpPr>
          <p:nvPr>
            <p:ph type="sldNum" sz="quarter" idx="10"/>
          </p:nvPr>
        </p:nvSpPr>
        <p:spPr/>
        <p:txBody>
          <a:bodyPr/>
          <a:lstStyle/>
          <a:p>
            <a:fld id="{CD8EF700-02E3-0845-8BCB-94E523FA52B2}" type="slidenum">
              <a:rPr lang="en-US" smtClean="0"/>
              <a:t>29</a:t>
            </a:fld>
            <a:endParaRPr lang="en-US" dirty="0"/>
          </a:p>
        </p:txBody>
      </p:sp>
    </p:spTree>
    <p:extLst>
      <p:ext uri="{BB962C8B-B14F-4D97-AF65-F5344CB8AC3E}">
        <p14:creationId xmlns:p14="http://schemas.microsoft.com/office/powerpoint/2010/main" val="1767261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33</a:t>
            </a:fld>
            <a:endParaRPr lang="en-US" dirty="0"/>
          </a:p>
        </p:txBody>
      </p:sp>
    </p:spTree>
    <p:extLst>
      <p:ext uri="{BB962C8B-B14F-4D97-AF65-F5344CB8AC3E}">
        <p14:creationId xmlns:p14="http://schemas.microsoft.com/office/powerpoint/2010/main" val="1027415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34</a:t>
            </a:fld>
            <a:endParaRPr lang="en-US" dirty="0"/>
          </a:p>
        </p:txBody>
      </p:sp>
    </p:spTree>
    <p:extLst>
      <p:ext uri="{BB962C8B-B14F-4D97-AF65-F5344CB8AC3E}">
        <p14:creationId xmlns:p14="http://schemas.microsoft.com/office/powerpoint/2010/main" val="1524731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35</a:t>
            </a:fld>
            <a:endParaRPr lang="en-US" dirty="0"/>
          </a:p>
        </p:txBody>
      </p:sp>
    </p:spTree>
    <p:extLst>
      <p:ext uri="{BB962C8B-B14F-4D97-AF65-F5344CB8AC3E}">
        <p14:creationId xmlns:p14="http://schemas.microsoft.com/office/powerpoint/2010/main" val="1524731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36</a:t>
            </a:fld>
            <a:endParaRPr lang="en-US" dirty="0"/>
          </a:p>
        </p:txBody>
      </p:sp>
    </p:spTree>
    <p:extLst>
      <p:ext uri="{BB962C8B-B14F-4D97-AF65-F5344CB8AC3E}">
        <p14:creationId xmlns:p14="http://schemas.microsoft.com/office/powerpoint/2010/main" val="1524731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37</a:t>
            </a:fld>
            <a:endParaRPr lang="en-US" dirty="0"/>
          </a:p>
        </p:txBody>
      </p:sp>
    </p:spTree>
    <p:extLst>
      <p:ext uri="{BB962C8B-B14F-4D97-AF65-F5344CB8AC3E}">
        <p14:creationId xmlns:p14="http://schemas.microsoft.com/office/powerpoint/2010/main" val="1621046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3</a:t>
            </a:fld>
            <a:endParaRPr lang="en-US" dirty="0"/>
          </a:p>
        </p:txBody>
      </p:sp>
    </p:spTree>
    <p:extLst>
      <p:ext uri="{BB962C8B-B14F-4D97-AF65-F5344CB8AC3E}">
        <p14:creationId xmlns:p14="http://schemas.microsoft.com/office/powerpoint/2010/main" val="3388002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8EF700-02E3-0845-8BCB-94E523FA52B2}" type="slidenum">
              <a:rPr lang="en-US" smtClean="0"/>
              <a:t>4</a:t>
            </a:fld>
            <a:endParaRPr lang="en-US" dirty="0"/>
          </a:p>
        </p:txBody>
      </p:sp>
    </p:spTree>
    <p:extLst>
      <p:ext uri="{BB962C8B-B14F-4D97-AF65-F5344CB8AC3E}">
        <p14:creationId xmlns:p14="http://schemas.microsoft.com/office/powerpoint/2010/main" val="770057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8EF700-02E3-0845-8BCB-94E523FA52B2}" type="slidenum">
              <a:rPr lang="en-US" smtClean="0"/>
              <a:t>5</a:t>
            </a:fld>
            <a:endParaRPr lang="en-US" dirty="0"/>
          </a:p>
        </p:txBody>
      </p:sp>
    </p:spTree>
    <p:extLst>
      <p:ext uri="{BB962C8B-B14F-4D97-AF65-F5344CB8AC3E}">
        <p14:creationId xmlns:p14="http://schemas.microsoft.com/office/powerpoint/2010/main" val="4119370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6</a:t>
            </a:fld>
            <a:endParaRPr lang="en-US" dirty="0"/>
          </a:p>
        </p:txBody>
      </p:sp>
    </p:spTree>
    <p:extLst>
      <p:ext uri="{BB962C8B-B14F-4D97-AF65-F5344CB8AC3E}">
        <p14:creationId xmlns:p14="http://schemas.microsoft.com/office/powerpoint/2010/main" val="3851685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7</a:t>
            </a:fld>
            <a:endParaRPr lang="en-US" dirty="0"/>
          </a:p>
        </p:txBody>
      </p:sp>
    </p:spTree>
    <p:extLst>
      <p:ext uri="{BB962C8B-B14F-4D97-AF65-F5344CB8AC3E}">
        <p14:creationId xmlns:p14="http://schemas.microsoft.com/office/powerpoint/2010/main" val="1226452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8</a:t>
            </a:fld>
            <a:endParaRPr lang="en-US" dirty="0"/>
          </a:p>
        </p:txBody>
      </p:sp>
    </p:spTree>
    <p:extLst>
      <p:ext uri="{BB962C8B-B14F-4D97-AF65-F5344CB8AC3E}">
        <p14:creationId xmlns:p14="http://schemas.microsoft.com/office/powerpoint/2010/main" val="173379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D8EF700-02E3-0845-8BCB-94E523FA52B2}" type="slidenum">
              <a:rPr lang="en-US" smtClean="0"/>
              <a:t>9</a:t>
            </a:fld>
            <a:endParaRPr lang="en-US" dirty="0"/>
          </a:p>
        </p:txBody>
      </p:sp>
    </p:spTree>
    <p:extLst>
      <p:ext uri="{BB962C8B-B14F-4D97-AF65-F5344CB8AC3E}">
        <p14:creationId xmlns:p14="http://schemas.microsoft.com/office/powerpoint/2010/main" val="1849471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250825" y="368300"/>
            <a:ext cx="8642350" cy="2089150"/>
          </a:xfrm>
          <a:prstGeom prst="rect">
            <a:avLst/>
          </a:prstGeom>
          <a:solidFill>
            <a:srgbClr val="B90F22"/>
          </a:solidFill>
          <a:ln w="9525">
            <a:noFill/>
            <a:miter lim="800000"/>
            <a:headEnd/>
            <a:tailEnd/>
          </a:ln>
          <a:effectLst/>
        </p:spPr>
        <p:txBody>
          <a:bodyPr wrap="none" anchor="ctr"/>
          <a:lstStyle/>
          <a:p>
            <a:pPr algn="ctr">
              <a:defRPr/>
            </a:pPr>
            <a:endParaRPr lang="en-US" noProof="0" dirty="0"/>
          </a:p>
        </p:txBody>
      </p:sp>
      <p:sp>
        <p:nvSpPr>
          <p:cNvPr id="5" name="Rectangle 5"/>
          <p:cNvSpPr>
            <a:spLocks noChangeArrowheads="1"/>
          </p:cNvSpPr>
          <p:nvPr/>
        </p:nvSpPr>
        <p:spPr bwMode="auto">
          <a:xfrm>
            <a:off x="250825" y="196850"/>
            <a:ext cx="8642350" cy="144463"/>
          </a:xfrm>
          <a:prstGeom prst="rect">
            <a:avLst/>
          </a:prstGeom>
          <a:solidFill>
            <a:srgbClr val="B90F22"/>
          </a:solidFill>
          <a:ln w="3175">
            <a:noFill/>
            <a:miter lim="800000"/>
            <a:headEnd/>
            <a:tailEnd/>
          </a:ln>
        </p:spPr>
        <p:txBody>
          <a:bodyPr/>
          <a:lstStyle/>
          <a:p>
            <a:pPr>
              <a:defRPr/>
            </a:pPr>
            <a:endParaRPr lang="en-US" noProof="0" dirty="0"/>
          </a:p>
        </p:txBody>
      </p:sp>
      <p:pic>
        <p:nvPicPr>
          <p:cNvPr id="6" name="Picture 6" descr="tud_logo"/>
          <p:cNvPicPr>
            <a:picLocks noChangeAspect="1" noChangeArrowheads="1"/>
          </p:cNvPicPr>
          <p:nvPr/>
        </p:nvPicPr>
        <p:blipFill>
          <a:blip r:embed="rId2" cstate="print"/>
          <a:srcRect r="5453"/>
          <a:stretch>
            <a:fillRect/>
          </a:stretch>
        </p:blipFill>
        <p:spPr bwMode="auto">
          <a:xfrm>
            <a:off x="7167563" y="509588"/>
            <a:ext cx="1873250" cy="792162"/>
          </a:xfrm>
          <a:prstGeom prst="rect">
            <a:avLst/>
          </a:prstGeom>
          <a:noFill/>
          <a:ln w="9525">
            <a:noFill/>
            <a:miter lim="800000"/>
            <a:headEnd/>
            <a:tailEnd/>
          </a:ln>
        </p:spPr>
      </p:pic>
      <p:sp>
        <p:nvSpPr>
          <p:cNvPr id="7" name="Line 7"/>
          <p:cNvSpPr>
            <a:spLocks noChangeShapeType="1"/>
          </p:cNvSpPr>
          <p:nvPr/>
        </p:nvSpPr>
        <p:spPr bwMode="auto">
          <a:xfrm>
            <a:off x="252413" y="6489700"/>
            <a:ext cx="8640762" cy="0"/>
          </a:xfrm>
          <a:prstGeom prst="line">
            <a:avLst/>
          </a:prstGeom>
          <a:noFill/>
          <a:ln w="7620">
            <a:solidFill>
              <a:srgbClr val="000000"/>
            </a:solidFill>
            <a:round/>
            <a:headEnd/>
            <a:tailEnd/>
          </a:ln>
        </p:spPr>
        <p:txBody>
          <a:bodyPr/>
          <a:lstStyle/>
          <a:p>
            <a:pPr>
              <a:defRPr/>
            </a:pPr>
            <a:endParaRPr lang="en-US" noProof="0" dirty="0"/>
          </a:p>
        </p:txBody>
      </p:sp>
      <p:sp>
        <p:nvSpPr>
          <p:cNvPr id="8" name="Line 8"/>
          <p:cNvSpPr>
            <a:spLocks noChangeShapeType="1"/>
          </p:cNvSpPr>
          <p:nvPr/>
        </p:nvSpPr>
        <p:spPr bwMode="auto">
          <a:xfrm>
            <a:off x="252413" y="6489700"/>
            <a:ext cx="8640762" cy="0"/>
          </a:xfrm>
          <a:prstGeom prst="line">
            <a:avLst/>
          </a:prstGeom>
          <a:noFill/>
          <a:ln w="7620">
            <a:solidFill>
              <a:srgbClr val="000000"/>
            </a:solidFill>
            <a:round/>
            <a:headEnd/>
            <a:tailEnd/>
          </a:ln>
        </p:spPr>
        <p:txBody>
          <a:bodyPr/>
          <a:lstStyle/>
          <a:p>
            <a:pPr>
              <a:defRPr/>
            </a:pPr>
            <a:endParaRPr lang="en-US" noProof="0" dirty="0"/>
          </a:p>
        </p:txBody>
      </p:sp>
      <p:sp>
        <p:nvSpPr>
          <p:cNvPr id="9" name="Rectangle 10"/>
          <p:cNvSpPr>
            <a:spLocks noChangeArrowheads="1"/>
          </p:cNvSpPr>
          <p:nvPr/>
        </p:nvSpPr>
        <p:spPr bwMode="auto">
          <a:xfrm>
            <a:off x="250825" y="360363"/>
            <a:ext cx="8640763" cy="14287"/>
          </a:xfrm>
          <a:prstGeom prst="rect">
            <a:avLst/>
          </a:prstGeom>
          <a:solidFill>
            <a:srgbClr val="000000"/>
          </a:solidFill>
          <a:ln w="9525">
            <a:noFill/>
            <a:miter lim="800000"/>
            <a:headEnd/>
            <a:tailEnd/>
          </a:ln>
          <a:effectLst/>
        </p:spPr>
        <p:txBody>
          <a:bodyPr wrap="none" anchor="ctr"/>
          <a:lstStyle/>
          <a:p>
            <a:pPr>
              <a:defRPr/>
            </a:pPr>
            <a:endParaRPr lang="en-US" noProof="0" dirty="0"/>
          </a:p>
        </p:txBody>
      </p:sp>
      <p:sp>
        <p:nvSpPr>
          <p:cNvPr id="10" name="Rectangle 11"/>
          <p:cNvSpPr>
            <a:spLocks noChangeArrowheads="1"/>
          </p:cNvSpPr>
          <p:nvPr/>
        </p:nvSpPr>
        <p:spPr bwMode="auto">
          <a:xfrm>
            <a:off x="250825" y="2457450"/>
            <a:ext cx="8640763" cy="7938"/>
          </a:xfrm>
          <a:prstGeom prst="rect">
            <a:avLst/>
          </a:prstGeom>
          <a:solidFill>
            <a:srgbClr val="000000"/>
          </a:solidFill>
          <a:ln w="9525">
            <a:noFill/>
            <a:miter lim="800000"/>
            <a:headEnd/>
            <a:tailEnd/>
          </a:ln>
          <a:effectLst/>
        </p:spPr>
        <p:txBody>
          <a:bodyPr wrap="none" anchor="ctr"/>
          <a:lstStyle/>
          <a:p>
            <a:pPr>
              <a:defRPr/>
            </a:pPr>
            <a:endParaRPr lang="en-US" noProof="0" dirty="0"/>
          </a:p>
        </p:txBody>
      </p:sp>
      <p:sp>
        <p:nvSpPr>
          <p:cNvPr id="7171" name="Rectangle 3"/>
          <p:cNvSpPr>
            <a:spLocks noGrp="1" noChangeArrowheads="1"/>
          </p:cNvSpPr>
          <p:nvPr>
            <p:ph type="ctrTitle"/>
          </p:nvPr>
        </p:nvSpPr>
        <p:spPr>
          <a:xfrm>
            <a:off x="358775" y="539750"/>
            <a:ext cx="6734175" cy="577850"/>
          </a:xfrm>
        </p:spPr>
        <p:txBody>
          <a:bodyPr anchor="t"/>
          <a:lstStyle>
            <a:lvl1pPr>
              <a:defRPr sz="2800">
                <a:solidFill>
                  <a:schemeClr val="bg1"/>
                </a:solidFill>
              </a:defRPr>
            </a:lvl1pPr>
          </a:lstStyle>
          <a:p>
            <a:r>
              <a:rPr lang="cs-CZ" noProof="0" dirty="0" smtClean="0"/>
              <a:t>Click to edit Master title style</a:t>
            </a:r>
            <a:endParaRPr lang="en-US" noProof="0" dirty="0"/>
          </a:p>
        </p:txBody>
      </p:sp>
      <p:sp>
        <p:nvSpPr>
          <p:cNvPr id="7172" name="Rectangle 4"/>
          <p:cNvSpPr>
            <a:spLocks noGrp="1" noChangeArrowheads="1"/>
          </p:cNvSpPr>
          <p:nvPr>
            <p:ph type="subTitle" idx="1"/>
          </p:nvPr>
        </p:nvSpPr>
        <p:spPr>
          <a:xfrm>
            <a:off x="358775" y="1449388"/>
            <a:ext cx="6734175" cy="944562"/>
          </a:xfrm>
        </p:spPr>
        <p:txBody>
          <a:bodyPr lIns="0" tIns="0" rIns="0" bIns="0"/>
          <a:lstStyle>
            <a:lvl1pPr marL="0" indent="0">
              <a:spcBef>
                <a:spcPct val="0"/>
              </a:spcBef>
              <a:buFont typeface="Wingdings" pitchFamily="2" charset="2"/>
              <a:buNone/>
              <a:defRPr b="1">
                <a:solidFill>
                  <a:schemeClr val="bg1"/>
                </a:solidFill>
              </a:defRPr>
            </a:lvl1pPr>
          </a:lstStyle>
          <a:p>
            <a:r>
              <a:rPr lang="cs-CZ" noProof="0" dirty="0" smtClean="0"/>
              <a:t>Click to edit Master </a:t>
            </a:r>
            <a:r>
              <a:rPr lang="en-US" noProof="0" dirty="0" smtClean="0"/>
              <a:t>subtitle</a:t>
            </a:r>
            <a:r>
              <a:rPr lang="cs-CZ" noProof="0" dirty="0" smtClean="0"/>
              <a:t> style</a:t>
            </a:r>
            <a:endParaRPr lang="en-US" noProof="0" dirty="0"/>
          </a:p>
        </p:txBody>
      </p:sp>
      <p:pic>
        <p:nvPicPr>
          <p:cNvPr id="81922" name="Picture 2" descr="Y:\ukp\logo\final_versions\2010-06-04_logo-ukp_schriftzug-kurz-hintergrund-transparent_25mm.png"/>
          <p:cNvPicPr>
            <a:picLocks noChangeAspect="1" noChangeArrowheads="1"/>
          </p:cNvPicPr>
          <p:nvPr/>
        </p:nvPicPr>
        <p:blipFill>
          <a:blip r:embed="rId3" cstate="print"/>
          <a:srcRect/>
          <a:stretch>
            <a:fillRect/>
          </a:stretch>
        </p:blipFill>
        <p:spPr bwMode="auto">
          <a:xfrm>
            <a:off x="8369426" y="6530975"/>
            <a:ext cx="532326" cy="250825"/>
          </a:xfrm>
          <a:prstGeom prst="rect">
            <a:avLst/>
          </a:prstGeom>
          <a:noFill/>
        </p:spPr>
      </p:pic>
      <p:sp>
        <p:nvSpPr>
          <p:cNvPr id="13" name="Fußzeilenplatzhalter 8"/>
          <p:cNvSpPr txBox="1">
            <a:spLocks/>
          </p:cNvSpPr>
          <p:nvPr/>
        </p:nvSpPr>
        <p:spPr bwMode="auto">
          <a:xfrm>
            <a:off x="271462" y="6550025"/>
            <a:ext cx="7958138"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smtClean="0">
                <a:ln>
                  <a:noFill/>
                </a:ln>
                <a:solidFill>
                  <a:prstClr val="black"/>
                </a:solidFill>
                <a:effectLst/>
                <a:uLnTx/>
                <a:uFillTx/>
                <a:latin typeface="Arial" charset="0"/>
              </a:rPr>
              <a:t>2018   |   Computer Science Department    |   UKP Lab – Prof. Dr. Iryna Gurevych   |  Dr. Ivan Habernal   |    </a:t>
            </a:r>
            <a:fld id="{171BF840-F19F-4E56-985C-30BA7FAB2E86}" type="slidenum">
              <a:rPr kumimoji="0" lang="de-DE" sz="1000" b="0" i="0" u="none" strike="noStrike" kern="1200" cap="none" spc="0" normalizeH="0" baseline="0" noProof="0" smtClean="0">
                <a:ln>
                  <a:noFill/>
                </a:ln>
                <a:solidFill>
                  <a:prstClr val="black"/>
                </a:solidFill>
                <a:effectLst/>
                <a:uLnTx/>
                <a:uFillTx/>
                <a:latin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de-DE" sz="1000" b="0" i="0" u="none" strike="noStrike" kern="1200" cap="none" spc="0" normalizeH="0" baseline="0" noProof="0" dirty="0">
              <a:ln>
                <a:noFill/>
              </a:ln>
              <a:solidFill>
                <a:prstClr val="black"/>
              </a:solidFill>
              <a:effectLst/>
              <a:uLnTx/>
              <a:uFillTx/>
              <a:latin typeface="Arial" charset="0"/>
            </a:endParaRPr>
          </a:p>
        </p:txBody>
      </p:sp>
      <p:pic>
        <p:nvPicPr>
          <p:cNvPr id="2" name="Picture 1" descr="cc-by-nc-sa.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12702" y="6530975"/>
            <a:ext cx="716898" cy="250825"/>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cs-CZ" smtClean="0"/>
              <a:t>Click to edit Master title style</a:t>
            </a:r>
            <a:endParaRPr lang="de-DE"/>
          </a:p>
        </p:txBody>
      </p:sp>
      <p:sp>
        <p:nvSpPr>
          <p:cNvPr id="3" name="Inhaltsplatzhalter 2"/>
          <p:cNvSpPr>
            <a:spLocks noGrp="1"/>
          </p:cNvSpPr>
          <p:nvPr>
            <p:ph idx="1"/>
          </p:nvPr>
        </p:nvSpPr>
        <p:spPr>
          <a:xfrm>
            <a:off x="250825" y="1628631"/>
            <a:ext cx="8640763" cy="4789487"/>
          </a:xfrm>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de-DE"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50825" y="368300"/>
            <a:ext cx="8642350" cy="1081088"/>
          </a:xfrm>
          <a:prstGeom prst="rect">
            <a:avLst/>
          </a:prstGeom>
          <a:noFill/>
          <a:ln w="9525">
            <a:noFill/>
            <a:miter lim="800000"/>
            <a:headEnd/>
            <a:tailEnd/>
          </a:ln>
          <a:effectLst/>
        </p:spPr>
        <p:txBody>
          <a:bodyPr wrap="none" anchor="ctr"/>
          <a:lstStyle/>
          <a:p>
            <a:pPr>
              <a:defRPr/>
            </a:pPr>
            <a:endParaRPr lang="en-US" noProof="0" dirty="0"/>
          </a:p>
        </p:txBody>
      </p:sp>
      <p:sp>
        <p:nvSpPr>
          <p:cNvPr id="1027" name="Rectangle 3"/>
          <p:cNvSpPr>
            <a:spLocks noGrp="1" noChangeArrowheads="1"/>
          </p:cNvSpPr>
          <p:nvPr>
            <p:ph type="title"/>
          </p:nvPr>
        </p:nvSpPr>
        <p:spPr bwMode="auto">
          <a:xfrm>
            <a:off x="358775" y="488950"/>
            <a:ext cx="6877050" cy="8382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noProof="0" dirty="0" err="1" smtClean="0"/>
              <a:t>Titelmasterformat</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p:txBody>
      </p:sp>
      <p:sp>
        <p:nvSpPr>
          <p:cNvPr id="1028" name="Rectangle 4"/>
          <p:cNvSpPr>
            <a:spLocks noGrp="1" noChangeArrowheads="1"/>
          </p:cNvSpPr>
          <p:nvPr>
            <p:ph type="body" idx="1"/>
          </p:nvPr>
        </p:nvSpPr>
        <p:spPr bwMode="auto">
          <a:xfrm>
            <a:off x="250825" y="1592263"/>
            <a:ext cx="8640763" cy="47894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smtClean="0"/>
          </a:p>
        </p:txBody>
      </p:sp>
      <p:sp>
        <p:nvSpPr>
          <p:cNvPr id="6150" name="Rectangle 6"/>
          <p:cNvSpPr>
            <a:spLocks noChangeArrowheads="1"/>
          </p:cNvSpPr>
          <p:nvPr/>
        </p:nvSpPr>
        <p:spPr bwMode="auto">
          <a:xfrm>
            <a:off x="250825" y="196850"/>
            <a:ext cx="8642350" cy="144463"/>
          </a:xfrm>
          <a:prstGeom prst="rect">
            <a:avLst/>
          </a:prstGeom>
          <a:solidFill>
            <a:srgbClr val="B90F22"/>
          </a:solidFill>
          <a:ln w="3175">
            <a:noFill/>
            <a:miter lim="800000"/>
            <a:headEnd/>
            <a:tailEnd/>
          </a:ln>
        </p:spPr>
        <p:txBody>
          <a:bodyPr/>
          <a:lstStyle/>
          <a:p>
            <a:pPr>
              <a:defRPr/>
            </a:pPr>
            <a:endParaRPr lang="en-US" noProof="0" dirty="0"/>
          </a:p>
        </p:txBody>
      </p:sp>
      <p:pic>
        <p:nvPicPr>
          <p:cNvPr id="1031" name="Picture 7" descr="tud_logo"/>
          <p:cNvPicPr>
            <a:picLocks noChangeAspect="1" noChangeArrowheads="1"/>
          </p:cNvPicPr>
          <p:nvPr/>
        </p:nvPicPr>
        <p:blipFill>
          <a:blip r:embed="rId4" cstate="print"/>
          <a:srcRect r="5453"/>
          <a:stretch>
            <a:fillRect/>
          </a:stretch>
        </p:blipFill>
        <p:spPr bwMode="auto">
          <a:xfrm>
            <a:off x="7167563" y="512763"/>
            <a:ext cx="1873250" cy="792162"/>
          </a:xfrm>
          <a:prstGeom prst="rect">
            <a:avLst/>
          </a:prstGeom>
          <a:noFill/>
          <a:ln w="9525">
            <a:noFill/>
            <a:miter lim="800000"/>
            <a:headEnd/>
            <a:tailEnd/>
          </a:ln>
        </p:spPr>
      </p:pic>
      <p:sp>
        <p:nvSpPr>
          <p:cNvPr id="6152" name="Line 8"/>
          <p:cNvSpPr>
            <a:spLocks noChangeShapeType="1"/>
          </p:cNvSpPr>
          <p:nvPr/>
        </p:nvSpPr>
        <p:spPr bwMode="auto">
          <a:xfrm>
            <a:off x="250825" y="1449388"/>
            <a:ext cx="8640763" cy="0"/>
          </a:xfrm>
          <a:prstGeom prst="line">
            <a:avLst/>
          </a:prstGeom>
          <a:noFill/>
          <a:ln w="7620">
            <a:solidFill>
              <a:srgbClr val="000000"/>
            </a:solidFill>
            <a:round/>
            <a:headEnd/>
            <a:tailEnd/>
          </a:ln>
        </p:spPr>
        <p:txBody>
          <a:bodyPr/>
          <a:lstStyle/>
          <a:p>
            <a:pPr>
              <a:defRPr/>
            </a:pPr>
            <a:endParaRPr lang="en-US" noProof="0" dirty="0"/>
          </a:p>
        </p:txBody>
      </p:sp>
      <p:sp>
        <p:nvSpPr>
          <p:cNvPr id="6153" name="Line 9"/>
          <p:cNvSpPr>
            <a:spLocks noChangeShapeType="1"/>
          </p:cNvSpPr>
          <p:nvPr/>
        </p:nvSpPr>
        <p:spPr bwMode="auto">
          <a:xfrm>
            <a:off x="252413" y="6489700"/>
            <a:ext cx="8640762" cy="0"/>
          </a:xfrm>
          <a:prstGeom prst="line">
            <a:avLst/>
          </a:prstGeom>
          <a:noFill/>
          <a:ln w="7620">
            <a:solidFill>
              <a:srgbClr val="000000"/>
            </a:solidFill>
            <a:round/>
            <a:headEnd/>
            <a:tailEnd/>
          </a:ln>
        </p:spPr>
        <p:txBody>
          <a:bodyPr/>
          <a:lstStyle/>
          <a:p>
            <a:pPr>
              <a:defRPr/>
            </a:pPr>
            <a:endParaRPr lang="en-US" noProof="0" dirty="0"/>
          </a:p>
        </p:txBody>
      </p:sp>
      <p:sp>
        <p:nvSpPr>
          <p:cNvPr id="6154" name="Rectangle 10"/>
          <p:cNvSpPr>
            <a:spLocks noChangeArrowheads="1"/>
          </p:cNvSpPr>
          <p:nvPr/>
        </p:nvSpPr>
        <p:spPr bwMode="auto">
          <a:xfrm>
            <a:off x="250825" y="366713"/>
            <a:ext cx="8640763" cy="14287"/>
          </a:xfrm>
          <a:prstGeom prst="rect">
            <a:avLst/>
          </a:prstGeom>
          <a:solidFill>
            <a:srgbClr val="000000"/>
          </a:solidFill>
          <a:ln w="9525">
            <a:noFill/>
            <a:miter lim="800000"/>
            <a:headEnd/>
            <a:tailEnd/>
          </a:ln>
          <a:effectLst/>
        </p:spPr>
        <p:txBody>
          <a:bodyPr wrap="none" anchor="ctr"/>
          <a:lstStyle/>
          <a:p>
            <a:pPr>
              <a:defRPr/>
            </a:pPr>
            <a:endParaRPr lang="en-US" noProof="0" dirty="0"/>
          </a:p>
        </p:txBody>
      </p:sp>
      <p:pic>
        <p:nvPicPr>
          <p:cNvPr id="15" name="Picture 2" descr="Y:\ukp\logo\final_versions\2010-06-04_logo-ukp_schriftzug-kurz-hintergrund-transparent_25mm.png"/>
          <p:cNvPicPr>
            <a:picLocks noChangeAspect="1" noChangeArrowheads="1"/>
          </p:cNvPicPr>
          <p:nvPr/>
        </p:nvPicPr>
        <p:blipFill>
          <a:blip r:embed="rId5" cstate="print"/>
          <a:srcRect/>
          <a:stretch>
            <a:fillRect/>
          </a:stretch>
        </p:blipFill>
        <p:spPr bwMode="auto">
          <a:xfrm>
            <a:off x="8369426" y="6530975"/>
            <a:ext cx="532326" cy="250825"/>
          </a:xfrm>
          <a:prstGeom prst="rect">
            <a:avLst/>
          </a:prstGeom>
          <a:noFill/>
        </p:spPr>
      </p:pic>
      <p:sp>
        <p:nvSpPr>
          <p:cNvPr id="13" name="Fußzeilenplatzhalter 8"/>
          <p:cNvSpPr txBox="1">
            <a:spLocks/>
          </p:cNvSpPr>
          <p:nvPr/>
        </p:nvSpPr>
        <p:spPr bwMode="auto">
          <a:xfrm>
            <a:off x="271462" y="6550025"/>
            <a:ext cx="7958138"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smtClean="0">
                <a:ln>
                  <a:noFill/>
                </a:ln>
                <a:solidFill>
                  <a:prstClr val="black"/>
                </a:solidFill>
                <a:effectLst/>
                <a:uLnTx/>
                <a:uFillTx/>
                <a:latin typeface="Arial" charset="0"/>
              </a:rPr>
              <a:t>2018   |   Computer Science Department    |   UKP Lab – Prof. Dr. Iryna Gurevych   |  Dr. Ivan Habernal   |    </a:t>
            </a:r>
            <a:fld id="{171BF840-F19F-4E56-985C-30BA7FAB2E86}" type="slidenum">
              <a:rPr kumimoji="0" lang="de-DE" sz="1000" b="0" i="0" u="none" strike="noStrike" kern="1200" cap="none" spc="0" normalizeH="0" baseline="0" noProof="0" smtClean="0">
                <a:ln>
                  <a:noFill/>
                </a:ln>
                <a:solidFill>
                  <a:prstClr val="black"/>
                </a:solidFill>
                <a:effectLst/>
                <a:uLnTx/>
                <a:uFillTx/>
                <a:latin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de-DE" sz="1000" b="0" i="0" u="none" strike="noStrike" kern="1200" cap="none" spc="0" normalizeH="0" baseline="0" noProof="0" dirty="0">
              <a:ln>
                <a:noFill/>
              </a:ln>
              <a:solidFill>
                <a:prstClr val="black"/>
              </a:solidFill>
              <a:effectLst/>
              <a:uLnTx/>
              <a:uFillTx/>
              <a:latin typeface="Arial" charset="0"/>
            </a:endParaRPr>
          </a:p>
        </p:txBody>
      </p:sp>
      <p:pic>
        <p:nvPicPr>
          <p:cNvPr id="12" name="Picture 11" descr="cc-by-nc-s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12702" y="6530975"/>
            <a:ext cx="716898" cy="250825"/>
          </a:xfrm>
          <a:prstGeom prst="rect">
            <a:avLst/>
          </a:prstGeom>
        </p:spPr>
      </p:pic>
    </p:spTree>
  </p:cSld>
  <p:clrMap bg1="lt1" tx1="dk1" bg2="lt2" tx2="dk2" accent1="accent1" accent2="accent2" accent3="accent3" accent4="accent4" accent5="accent5" accent6="accent6" hlink="hlink" folHlink="folHlink"/>
  <p:sldLayoutIdLst>
    <p:sldLayoutId id="2147483740" r:id="rId1"/>
    <p:sldLayoutId id="2147483741" r:id="rId2"/>
  </p:sldLayoutIdLst>
  <p:timing>
    <p:tnLst>
      <p:par>
        <p:cTn xmlns:p14="http://schemas.microsoft.com/office/powerpoint/2010/main" id="1" dur="indefinite" restart="never" nodeType="tmRoot"/>
      </p:par>
    </p:tnLst>
  </p:timing>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1" fontAlgn="base" hangingPunct="1">
        <a:spcBef>
          <a:spcPct val="20000"/>
        </a:spcBef>
        <a:spcAft>
          <a:spcPct val="0"/>
        </a:spcAft>
        <a:buFont typeface="Wingdings" pitchFamily="2" charset="2"/>
        <a:buChar char="§"/>
        <a:defRPr sz="2000">
          <a:solidFill>
            <a:schemeClr val="tx1"/>
          </a:solidFill>
          <a:latin typeface="+mn-lt"/>
          <a:ea typeface="+mn-ea"/>
          <a:cs typeface="+mn-cs"/>
        </a:defRPr>
      </a:lvl1pPr>
      <a:lvl2pPr marL="349250" indent="-168275" algn="l" rtl="0" eaLnBrk="1" fontAlgn="base" hangingPunct="1">
        <a:spcBef>
          <a:spcPct val="20000"/>
        </a:spcBef>
        <a:spcAft>
          <a:spcPct val="0"/>
        </a:spcAft>
        <a:buFont typeface="Wingdings" pitchFamily="2" charset="2"/>
        <a:buChar char="§"/>
        <a:defRPr>
          <a:solidFill>
            <a:schemeClr val="tx1"/>
          </a:solidFill>
          <a:latin typeface="+mn-lt"/>
        </a:defRPr>
      </a:lvl2pPr>
      <a:lvl3pPr marL="538163" indent="-187325" algn="l" rtl="0" eaLnBrk="1" fontAlgn="base" hangingPunct="1">
        <a:spcBef>
          <a:spcPct val="20000"/>
        </a:spcBef>
        <a:spcAft>
          <a:spcPct val="0"/>
        </a:spcAft>
        <a:buFont typeface="Wingdings" pitchFamily="2" charset="2"/>
        <a:buChar char="§"/>
        <a:defRPr>
          <a:solidFill>
            <a:schemeClr val="tx1"/>
          </a:solidFill>
          <a:latin typeface="+mn-lt"/>
        </a:defRPr>
      </a:lvl3pPr>
      <a:lvl4pPr marL="717550" indent="-173038" algn="l" rtl="0" eaLnBrk="1" fontAlgn="base" hangingPunct="1">
        <a:spcBef>
          <a:spcPct val="20000"/>
        </a:spcBef>
        <a:spcAft>
          <a:spcPct val="0"/>
        </a:spcAft>
        <a:buFont typeface="Wingdings" pitchFamily="2" charset="2"/>
        <a:buChar char="§"/>
        <a:defRPr sz="1600">
          <a:solidFill>
            <a:schemeClr val="tx1"/>
          </a:solidFill>
          <a:latin typeface="+mn-lt"/>
        </a:defRPr>
      </a:lvl4pPr>
      <a:lvl5pPr marL="908050" indent="-188913" algn="l" rtl="0" eaLnBrk="1" fontAlgn="base" hangingPunct="1">
        <a:spcBef>
          <a:spcPct val="20000"/>
        </a:spcBef>
        <a:spcAft>
          <a:spcPct val="0"/>
        </a:spcAft>
        <a:buFont typeface="Wingdings" pitchFamily="2" charset="2"/>
        <a:buChar char="§"/>
        <a:defRPr sz="1600">
          <a:solidFill>
            <a:schemeClr val="tx1"/>
          </a:solidFill>
          <a:latin typeface="+mn-lt"/>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jp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hyperlink" Target="http://www.argotario.net/" TargetMode="External"/><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g"/><Relationship Id="rId5" Type="http://schemas.openxmlformats.org/officeDocument/2006/relationships/image" Target="../media/image55.jpg"/><Relationship Id="rId6"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775" y="539750"/>
            <a:ext cx="6734175" cy="909638"/>
          </a:xfrm>
        </p:spPr>
        <p:txBody>
          <a:bodyPr/>
          <a:lstStyle/>
          <a:p>
            <a:r>
              <a:rPr lang="en-US" sz="2400" dirty="0"/>
              <a:t>Did you also spend the last weekend playing your NLP game?</a:t>
            </a:r>
            <a:endParaRPr lang="en-US" sz="2400" noProof="0" dirty="0"/>
          </a:p>
        </p:txBody>
      </p:sp>
      <p:sp>
        <p:nvSpPr>
          <p:cNvPr id="3" name="Subtitle 2"/>
          <p:cNvSpPr>
            <a:spLocks noGrp="1"/>
          </p:cNvSpPr>
          <p:nvPr>
            <p:ph type="subTitle" idx="1"/>
          </p:nvPr>
        </p:nvSpPr>
        <p:spPr>
          <a:xfrm>
            <a:off x="358775" y="1828800"/>
            <a:ext cx="6734175" cy="565150"/>
          </a:xfrm>
        </p:spPr>
        <p:txBody>
          <a:bodyPr/>
          <a:lstStyle/>
          <a:p>
            <a:r>
              <a:rPr lang="en-US" dirty="0" smtClean="0"/>
              <a:t>May 7, 2018</a:t>
            </a:r>
          </a:p>
          <a:p>
            <a:r>
              <a:rPr lang="en-US" dirty="0" smtClean="0"/>
              <a:t>Games4NLP at LREC 2018</a:t>
            </a:r>
            <a:endParaRPr lang="en-US" noProof="0" dirty="0"/>
          </a:p>
        </p:txBody>
      </p:sp>
      <p:sp>
        <p:nvSpPr>
          <p:cNvPr id="4" name="Textfeld 3"/>
          <p:cNvSpPr txBox="1"/>
          <p:nvPr/>
        </p:nvSpPr>
        <p:spPr>
          <a:xfrm>
            <a:off x="2349500" y="4699359"/>
            <a:ext cx="4940300" cy="1477328"/>
          </a:xfrm>
          <a:prstGeom prst="rect">
            <a:avLst/>
          </a:prstGeom>
          <a:noFill/>
        </p:spPr>
        <p:txBody>
          <a:bodyPr wrap="square" rtlCol="0">
            <a:spAutoFit/>
          </a:bodyPr>
          <a:lstStyle/>
          <a:p>
            <a:pPr algn="r"/>
            <a:r>
              <a:rPr lang="en-US" b="1" dirty="0" smtClean="0"/>
              <a:t>Dr. Ivan Habernal</a:t>
            </a:r>
          </a:p>
          <a:p>
            <a:pPr algn="r"/>
            <a:endParaRPr lang="en-US" dirty="0" smtClean="0"/>
          </a:p>
          <a:p>
            <a:pPr algn="r"/>
            <a:endParaRPr lang="en-US" dirty="0"/>
          </a:p>
          <a:p>
            <a:pPr algn="r"/>
            <a:r>
              <a:rPr lang="en-US" dirty="0" smtClean="0"/>
              <a:t>Ubiquitous Knowledge Processing (UKP) Lab</a:t>
            </a:r>
          </a:p>
          <a:p>
            <a:pPr algn="r"/>
            <a:r>
              <a:rPr lang="en-US" dirty="0" smtClean="0"/>
              <a:t>Technische Universität Darmstadt, Germany</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598" y="4752223"/>
            <a:ext cx="1371599" cy="1371599"/>
          </a:xfrm>
          <a:prstGeom prst="rect">
            <a:avLst/>
          </a:prstGeom>
        </p:spPr>
      </p:pic>
    </p:spTree>
    <p:extLst>
      <p:ext uri="{BB962C8B-B14F-4D97-AF65-F5344CB8AC3E}">
        <p14:creationId xmlns:p14="http://schemas.microsoft.com/office/powerpoint/2010/main" val="23616023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Games4NLP: State of the game</a:t>
            </a:r>
            <a:br>
              <a:rPr lang="en-US" dirty="0"/>
            </a:br>
            <a:r>
              <a:rPr lang="en-US" sz="2000" dirty="0" smtClean="0">
                <a:solidFill>
                  <a:schemeClr val="tx1">
                    <a:lumMod val="50000"/>
                    <a:lumOff val="50000"/>
                  </a:schemeClr>
                </a:solidFill>
              </a:rPr>
              <a:t>Player’s perspective</a:t>
            </a:r>
            <a:endParaRPr lang="en-US" dirty="0"/>
          </a:p>
        </p:txBody>
      </p:sp>
      <p:sp>
        <p:nvSpPr>
          <p:cNvPr id="3" name="Content Placeholder 2"/>
          <p:cNvSpPr>
            <a:spLocks noGrp="1"/>
          </p:cNvSpPr>
          <p:nvPr>
            <p:ph idx="1"/>
          </p:nvPr>
        </p:nvSpPr>
        <p:spPr>
          <a:xfrm>
            <a:off x="250826" y="1628631"/>
            <a:ext cx="4173116" cy="4789487"/>
          </a:xfrm>
        </p:spPr>
        <p:txBody>
          <a:bodyPr/>
          <a:lstStyle/>
          <a:p>
            <a:r>
              <a:rPr lang="en-US" dirty="0" smtClean="0"/>
              <a:t>It may sound harsh but these are not games but </a:t>
            </a:r>
            <a:r>
              <a:rPr lang="en-US" b="1" dirty="0" smtClean="0"/>
              <a:t>annotation tools in disguise</a:t>
            </a:r>
          </a:p>
          <a:p>
            <a:r>
              <a:rPr lang="en-US" dirty="0" smtClean="0"/>
              <a:t>Key components of serious games </a:t>
            </a:r>
            <a:r>
              <a:rPr lang="en-US" sz="1600" dirty="0" smtClean="0">
                <a:solidFill>
                  <a:srgbClr val="7F7F7F"/>
                </a:solidFill>
              </a:rPr>
              <a:t>(</a:t>
            </a:r>
            <a:r>
              <a:rPr lang="en-US" sz="1600" dirty="0" err="1" smtClean="0">
                <a:solidFill>
                  <a:srgbClr val="7F7F7F"/>
                </a:solidFill>
              </a:rPr>
              <a:t>Garris</a:t>
            </a:r>
            <a:r>
              <a:rPr lang="en-US" sz="1600" dirty="0" smtClean="0">
                <a:solidFill>
                  <a:srgbClr val="7F7F7F"/>
                </a:solidFill>
              </a:rPr>
              <a:t> et al., 2002)</a:t>
            </a:r>
            <a:endParaRPr lang="en-US" dirty="0" smtClean="0">
              <a:solidFill>
                <a:srgbClr val="7F7F7F"/>
              </a:solidFill>
            </a:endParaRPr>
          </a:p>
          <a:p>
            <a:pPr lvl="1"/>
            <a:r>
              <a:rPr lang="en-US" dirty="0" smtClean="0"/>
              <a:t>Interest</a:t>
            </a:r>
          </a:p>
          <a:p>
            <a:pPr lvl="1"/>
            <a:r>
              <a:rPr lang="en-US" dirty="0" smtClean="0"/>
              <a:t>Enjoyment</a:t>
            </a:r>
          </a:p>
          <a:p>
            <a:pPr lvl="1"/>
            <a:r>
              <a:rPr lang="en-US" dirty="0" smtClean="0"/>
              <a:t>Task involvement</a:t>
            </a:r>
          </a:p>
          <a:p>
            <a:pPr lvl="1"/>
            <a:r>
              <a:rPr lang="en-US" dirty="0" smtClean="0"/>
              <a:t>Confidence</a:t>
            </a:r>
            <a:endParaRPr lang="en-US" dirty="0"/>
          </a:p>
        </p:txBody>
      </p:sp>
      <p:sp>
        <p:nvSpPr>
          <p:cNvPr id="4" name="TextBox 3"/>
          <p:cNvSpPr txBox="1"/>
          <p:nvPr/>
        </p:nvSpPr>
        <p:spPr>
          <a:xfrm>
            <a:off x="250825" y="5788452"/>
            <a:ext cx="8640763" cy="523220"/>
          </a:xfrm>
          <a:prstGeom prst="rect">
            <a:avLst/>
          </a:prstGeom>
          <a:noFill/>
        </p:spPr>
        <p:txBody>
          <a:bodyPr wrap="square" rtlCol="0">
            <a:spAutoFit/>
          </a:bodyPr>
          <a:lstStyle/>
          <a:p>
            <a:r>
              <a:rPr lang="en-US" sz="1400" dirty="0" err="1">
                <a:solidFill>
                  <a:schemeClr val="tx1">
                    <a:lumMod val="50000"/>
                    <a:lumOff val="50000"/>
                  </a:schemeClr>
                </a:solidFill>
              </a:rPr>
              <a:t>Garris</a:t>
            </a:r>
            <a:r>
              <a:rPr lang="en-US" sz="1400" dirty="0">
                <a:solidFill>
                  <a:schemeClr val="tx1">
                    <a:lumMod val="50000"/>
                    <a:lumOff val="50000"/>
                  </a:schemeClr>
                </a:solidFill>
              </a:rPr>
              <a:t>, R., </a:t>
            </a:r>
            <a:r>
              <a:rPr lang="en-US" sz="1400" dirty="0" err="1">
                <a:solidFill>
                  <a:schemeClr val="tx1">
                    <a:lumMod val="50000"/>
                    <a:lumOff val="50000"/>
                  </a:schemeClr>
                </a:solidFill>
              </a:rPr>
              <a:t>Ahlers</a:t>
            </a:r>
            <a:r>
              <a:rPr lang="en-US" sz="1400" dirty="0">
                <a:solidFill>
                  <a:schemeClr val="tx1">
                    <a:lumMod val="50000"/>
                    <a:lumOff val="50000"/>
                  </a:schemeClr>
                </a:solidFill>
              </a:rPr>
              <a:t>, R., &amp; </a:t>
            </a:r>
            <a:r>
              <a:rPr lang="en-US" sz="1400" dirty="0" err="1">
                <a:solidFill>
                  <a:schemeClr val="tx1">
                    <a:lumMod val="50000"/>
                    <a:lumOff val="50000"/>
                  </a:schemeClr>
                </a:solidFill>
              </a:rPr>
              <a:t>Driskell</a:t>
            </a:r>
            <a:r>
              <a:rPr lang="en-US" sz="1400" dirty="0">
                <a:solidFill>
                  <a:schemeClr val="tx1">
                    <a:lumMod val="50000"/>
                    <a:lumOff val="50000"/>
                  </a:schemeClr>
                </a:solidFill>
              </a:rPr>
              <a:t>, J. E. (2002). Games, Motivation, and Learning: A Research and Practice Model. Simulation &amp; Gaming, 33(4), 441–</a:t>
            </a:r>
            <a:r>
              <a:rPr lang="en-US" sz="1400" dirty="0" smtClean="0">
                <a:solidFill>
                  <a:schemeClr val="tx1">
                    <a:lumMod val="50000"/>
                    <a:lumOff val="50000"/>
                  </a:schemeClr>
                </a:solidFill>
              </a:rPr>
              <a:t>467. 10.1177</a:t>
            </a:r>
            <a:r>
              <a:rPr lang="en-US" sz="1400" dirty="0">
                <a:solidFill>
                  <a:schemeClr val="tx1">
                    <a:lumMod val="50000"/>
                    <a:lumOff val="50000"/>
                  </a:schemeClr>
                </a:solidFill>
              </a:rPr>
              <a:t>/1046878102238607</a:t>
            </a:r>
          </a:p>
        </p:txBody>
      </p:sp>
      <p:pic>
        <p:nvPicPr>
          <p:cNvPr id="6" name="Picture 5" descr="zty2.png"/>
          <p:cNvPicPr>
            <a:picLocks noChangeAspect="1"/>
          </p:cNvPicPr>
          <p:nvPr/>
        </p:nvPicPr>
        <p:blipFill rotWithShape="1">
          <a:blip r:embed="rId3">
            <a:extLst>
              <a:ext uri="{28A0092B-C50C-407E-A947-70E740481C1C}">
                <a14:useLocalDpi xmlns:a14="http://schemas.microsoft.com/office/drawing/2010/main" val="0"/>
              </a:ext>
            </a:extLst>
          </a:blip>
          <a:srcRect t="28504" b="4499"/>
          <a:stretch/>
        </p:blipFill>
        <p:spPr>
          <a:xfrm>
            <a:off x="5168674" y="1628631"/>
            <a:ext cx="3722914" cy="4594593"/>
          </a:xfrm>
          <a:prstGeom prst="rect">
            <a:avLst/>
          </a:prstGeom>
        </p:spPr>
      </p:pic>
      <p:sp>
        <p:nvSpPr>
          <p:cNvPr id="7" name="Cloud Callout 6"/>
          <p:cNvSpPr/>
          <p:nvPr/>
        </p:nvSpPr>
        <p:spPr>
          <a:xfrm>
            <a:off x="2112075" y="4233139"/>
            <a:ext cx="2768530" cy="1555313"/>
          </a:xfrm>
          <a:prstGeom prst="cloudCallout">
            <a:avLst>
              <a:gd name="adj1" fmla="val 71951"/>
              <a:gd name="adj2" fmla="val -274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ZType</a:t>
            </a:r>
            <a:r>
              <a:rPr lang="en-US" dirty="0" smtClean="0"/>
              <a:t>: type fast to survive!</a:t>
            </a:r>
            <a:endParaRPr lang="en-US" dirty="0"/>
          </a:p>
        </p:txBody>
      </p:sp>
    </p:spTree>
    <p:extLst>
      <p:ext uri="{BB962C8B-B14F-4D97-AF65-F5344CB8AC3E}">
        <p14:creationId xmlns:p14="http://schemas.microsoft.com/office/powerpoint/2010/main" val="2363780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Games4NLP: State of the game</a:t>
            </a:r>
            <a:br>
              <a:rPr lang="en-US" dirty="0" smtClean="0"/>
            </a:br>
            <a:r>
              <a:rPr lang="en-US" sz="2000" dirty="0" smtClean="0">
                <a:solidFill>
                  <a:srgbClr val="7F7F7F"/>
                </a:solidFill>
              </a:rPr>
              <a:t>Talking of enjoyment</a:t>
            </a:r>
            <a:r>
              <a:rPr lang="mr-IN" sz="2000" dirty="0" smtClean="0">
                <a:solidFill>
                  <a:srgbClr val="7F7F7F"/>
                </a:solidFill>
              </a:rPr>
              <a:t>…</a:t>
            </a:r>
            <a:endParaRPr lang="en-US" dirty="0">
              <a:solidFill>
                <a:srgbClr val="7F7F7F"/>
              </a:solidFill>
            </a:endParaRPr>
          </a:p>
        </p:txBody>
      </p:sp>
      <p:pic>
        <p:nvPicPr>
          <p:cNvPr id="7" name="Picture 6" descr="jurgen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75" y="1638912"/>
            <a:ext cx="5197873" cy="3578952"/>
          </a:xfrm>
          <a:prstGeom prst="rect">
            <a:avLst/>
          </a:prstGeom>
          <a:effectLst>
            <a:outerShdw blurRad="63500" sx="102000" sy="102000" algn="ctr" rotWithShape="0">
              <a:prstClr val="black">
                <a:alpha val="40000"/>
              </a:prstClr>
            </a:outerShdw>
          </a:effectLst>
        </p:spPr>
      </p:pic>
      <p:sp>
        <p:nvSpPr>
          <p:cNvPr id="8" name="TextBox 7"/>
          <p:cNvSpPr txBox="1"/>
          <p:nvPr/>
        </p:nvSpPr>
        <p:spPr>
          <a:xfrm>
            <a:off x="242603" y="5636224"/>
            <a:ext cx="7221013" cy="738664"/>
          </a:xfrm>
          <a:prstGeom prst="rect">
            <a:avLst/>
          </a:prstGeom>
          <a:noFill/>
        </p:spPr>
        <p:txBody>
          <a:bodyPr wrap="square" rtlCol="0">
            <a:spAutoFit/>
          </a:bodyPr>
          <a:lstStyle/>
          <a:p>
            <a:r>
              <a:rPr lang="en-US" sz="1400" dirty="0" err="1">
                <a:solidFill>
                  <a:srgbClr val="7F7F7F"/>
                </a:solidFill>
              </a:rPr>
              <a:t>Jurgens</a:t>
            </a:r>
            <a:r>
              <a:rPr lang="en-US" sz="1400" dirty="0">
                <a:solidFill>
                  <a:srgbClr val="7F7F7F"/>
                </a:solidFill>
              </a:rPr>
              <a:t>, D., &amp; </a:t>
            </a:r>
            <a:r>
              <a:rPr lang="en-US" sz="1400" dirty="0" err="1">
                <a:solidFill>
                  <a:srgbClr val="7F7F7F"/>
                </a:solidFill>
              </a:rPr>
              <a:t>Navigli</a:t>
            </a:r>
            <a:r>
              <a:rPr lang="en-US" sz="1400" dirty="0">
                <a:solidFill>
                  <a:srgbClr val="7F7F7F"/>
                </a:solidFill>
              </a:rPr>
              <a:t>, R. (2014). It’s All Fun and Games until Someone Annotates: Video Games with a Purpose for Linguistic Annotation. Transactions of the Association for Computational Linguistics, 2(1), 449–463.</a:t>
            </a:r>
          </a:p>
        </p:txBody>
      </p:sp>
      <p:pic>
        <p:nvPicPr>
          <p:cNvPr id="10" name="Picture 9" descr="jurgens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829" y="1515616"/>
            <a:ext cx="5507370" cy="3878037"/>
          </a:xfrm>
          <a:prstGeom prst="rect">
            <a:avLst/>
          </a:prstGeom>
          <a:effectLst>
            <a:outerShdw blurRad="63500" sx="102000" sy="102000" algn="ctr" rotWithShape="0">
              <a:prstClr val="black">
                <a:alpha val="40000"/>
              </a:prstClr>
            </a:outerShdw>
          </a:effectLst>
        </p:spPr>
      </p:pic>
      <p:pic>
        <p:nvPicPr>
          <p:cNvPr id="11" name="Picture 10" descr="david_jurgen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3616" y="4667532"/>
            <a:ext cx="1408568" cy="1707355"/>
          </a:xfrm>
          <a:prstGeom prst="rect">
            <a:avLst/>
          </a:prstGeom>
        </p:spPr>
      </p:pic>
    </p:spTree>
    <p:extLst>
      <p:ext uri="{BB962C8B-B14F-4D97-AF65-F5344CB8AC3E}">
        <p14:creationId xmlns:p14="http://schemas.microsoft.com/office/powerpoint/2010/main" val="3636606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Games4NLP: State of the game</a:t>
            </a:r>
            <a:br>
              <a:rPr lang="en-US" dirty="0"/>
            </a:br>
            <a:r>
              <a:rPr lang="en-US" sz="2000" dirty="0" smtClean="0">
                <a:solidFill>
                  <a:srgbClr val="7F7F7F"/>
                </a:solidFill>
              </a:rPr>
              <a:t>Summary</a:t>
            </a:r>
            <a:endParaRPr lang="en-US" dirty="0"/>
          </a:p>
        </p:txBody>
      </p:sp>
      <p:sp>
        <p:nvSpPr>
          <p:cNvPr id="3" name="Inhaltsplatzhalter 2"/>
          <p:cNvSpPr>
            <a:spLocks noGrp="1"/>
          </p:cNvSpPr>
          <p:nvPr>
            <p:ph idx="1"/>
          </p:nvPr>
        </p:nvSpPr>
        <p:spPr/>
        <p:txBody>
          <a:bodyPr/>
          <a:lstStyle/>
          <a:p>
            <a:r>
              <a:rPr lang="en-US" dirty="0" smtClean="0"/>
              <a:t>So far, it looks that successful games rely on intuitions, visual stimuli, and quick associations</a:t>
            </a:r>
          </a:p>
          <a:p>
            <a:pPr lvl="1"/>
            <a:r>
              <a:rPr lang="en-US" dirty="0" smtClean="0"/>
              <a:t>WSD “Fruit Ninja” </a:t>
            </a:r>
            <a:r>
              <a:rPr lang="mr-IN" dirty="0" smtClean="0"/>
              <a:t>–</a:t>
            </a:r>
            <a:r>
              <a:rPr lang="en-US" dirty="0" smtClean="0"/>
              <a:t> possible to </a:t>
            </a:r>
            <a:r>
              <a:rPr lang="en-US" b="1" dirty="0" smtClean="0"/>
              <a:t>visualize words</a:t>
            </a:r>
            <a:r>
              <a:rPr lang="en-US" dirty="0" smtClean="0"/>
              <a:t>, </a:t>
            </a:r>
            <a:r>
              <a:rPr lang="en-US" b="1" dirty="0" smtClean="0"/>
              <a:t>fast</a:t>
            </a:r>
            <a:r>
              <a:rPr lang="en-US" dirty="0" smtClean="0"/>
              <a:t> reactions</a:t>
            </a:r>
          </a:p>
          <a:p>
            <a:pPr lvl="1"/>
            <a:r>
              <a:rPr lang="en-US" dirty="0" smtClean="0"/>
              <a:t>Puzzle Racer </a:t>
            </a:r>
            <a:r>
              <a:rPr lang="mr-IN" dirty="0" smtClean="0"/>
              <a:t>–</a:t>
            </a:r>
            <a:r>
              <a:rPr lang="en-US" dirty="0" smtClean="0"/>
              <a:t> making sense of </a:t>
            </a:r>
            <a:r>
              <a:rPr lang="en-US" b="1" dirty="0" smtClean="0"/>
              <a:t>words</a:t>
            </a:r>
            <a:r>
              <a:rPr lang="en-US" dirty="0" smtClean="0"/>
              <a:t> during a </a:t>
            </a:r>
            <a:r>
              <a:rPr lang="en-US" b="1" dirty="0" smtClean="0"/>
              <a:t>race</a:t>
            </a:r>
          </a:p>
          <a:p>
            <a:pPr lvl="1"/>
            <a:r>
              <a:rPr lang="en-US" dirty="0" err="1" smtClean="0"/>
              <a:t>ZType</a:t>
            </a:r>
            <a:r>
              <a:rPr lang="en-US" dirty="0" smtClean="0"/>
              <a:t> </a:t>
            </a:r>
            <a:r>
              <a:rPr lang="mr-IN" dirty="0" smtClean="0"/>
              <a:t>–</a:t>
            </a:r>
            <a:r>
              <a:rPr lang="en-US" dirty="0" smtClean="0"/>
              <a:t> do not think, </a:t>
            </a:r>
            <a:r>
              <a:rPr lang="en-US" b="1" dirty="0" smtClean="0"/>
              <a:t>just type</a:t>
            </a:r>
          </a:p>
          <a:p>
            <a:endParaRPr lang="en-US" dirty="0"/>
          </a:p>
          <a:p>
            <a:r>
              <a:rPr lang="en-US" dirty="0" smtClean="0"/>
              <a:t>Sounds pretty </a:t>
            </a:r>
            <a:r>
              <a:rPr lang="en-US" dirty="0"/>
              <a:t>much like </a:t>
            </a:r>
            <a:r>
              <a:rPr lang="en-US" dirty="0" smtClean="0"/>
              <a:t>“</a:t>
            </a:r>
            <a:r>
              <a:rPr lang="en-US" dirty="0"/>
              <a:t>fast” </a:t>
            </a:r>
            <a:r>
              <a:rPr lang="en-US" dirty="0" smtClean="0"/>
              <a:t>thinking</a:t>
            </a:r>
          </a:p>
          <a:p>
            <a:pPr lvl="1"/>
            <a:r>
              <a:rPr lang="en-US" dirty="0" smtClean="0"/>
              <a:t>as opposite to “slow” deliberative thinking</a:t>
            </a:r>
          </a:p>
          <a:p>
            <a:endParaRPr lang="en-US" dirty="0"/>
          </a:p>
          <a:p>
            <a:r>
              <a:rPr lang="en-US" dirty="0" smtClean="0"/>
              <a:t>But some NLP tasks actually need</a:t>
            </a:r>
            <a:br>
              <a:rPr lang="en-US" dirty="0" smtClean="0"/>
            </a:br>
            <a:r>
              <a:rPr lang="en-US" dirty="0" smtClean="0"/>
              <a:t>some</a:t>
            </a:r>
            <a:r>
              <a:rPr lang="en-US" dirty="0"/>
              <a:t> </a:t>
            </a:r>
            <a:r>
              <a:rPr lang="en-US" dirty="0" smtClean="0"/>
              <a:t>“deep” thinking</a:t>
            </a:r>
            <a:r>
              <a:rPr lang="cs-CZ" dirty="0"/>
              <a:t> </a:t>
            </a:r>
            <a:r>
              <a:rPr lang="mr-IN" dirty="0" smtClean="0"/>
              <a:t>–</a:t>
            </a:r>
            <a:r>
              <a:rPr lang="cs-CZ" dirty="0" smtClean="0"/>
              <a:t> </a:t>
            </a:r>
            <a:r>
              <a:rPr lang="cs-CZ" b="1" dirty="0" err="1" smtClean="0"/>
              <a:t>now</a:t>
            </a:r>
            <a:r>
              <a:rPr lang="cs-CZ" b="1" dirty="0" smtClean="0"/>
              <a:t> </a:t>
            </a:r>
            <a:r>
              <a:rPr lang="cs-CZ" b="1" dirty="0" err="1" smtClean="0"/>
              <a:t>what</a:t>
            </a:r>
            <a:r>
              <a:rPr lang="cs-CZ" b="1" dirty="0" smtClean="0"/>
              <a:t>?</a:t>
            </a:r>
            <a:endParaRPr lang="en-US" b="1" dirty="0" smtClean="0"/>
          </a:p>
        </p:txBody>
      </p:sp>
      <p:pic>
        <p:nvPicPr>
          <p:cNvPr id="4" name="Picture 3" descr="Thinking-Fast-and-Sl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117" y="3267583"/>
            <a:ext cx="2609471" cy="3005390"/>
          </a:xfrm>
          <a:prstGeom prst="rect">
            <a:avLst/>
          </a:prstGeom>
          <a:effectLst>
            <a:outerShdw blurRad="63500" sx="102000" sy="102000" algn="ctr" rotWithShape="0">
              <a:prstClr val="black">
                <a:alpha val="40000"/>
              </a:prstClr>
            </a:outerShdw>
          </a:effectLst>
        </p:spPr>
      </p:pic>
      <p:sp>
        <p:nvSpPr>
          <p:cNvPr id="5" name="TextBox 4"/>
          <p:cNvSpPr txBox="1"/>
          <p:nvPr/>
        </p:nvSpPr>
        <p:spPr>
          <a:xfrm>
            <a:off x="250825" y="5894898"/>
            <a:ext cx="4401448" cy="523220"/>
          </a:xfrm>
          <a:prstGeom prst="rect">
            <a:avLst/>
          </a:prstGeom>
          <a:noFill/>
        </p:spPr>
        <p:txBody>
          <a:bodyPr wrap="square" rtlCol="0">
            <a:spAutoFit/>
          </a:bodyPr>
          <a:lstStyle/>
          <a:p>
            <a:r>
              <a:rPr lang="en-US" sz="1400" dirty="0" err="1">
                <a:solidFill>
                  <a:srgbClr val="7F7F7F"/>
                </a:solidFill>
              </a:rPr>
              <a:t>Kahneman</a:t>
            </a:r>
            <a:r>
              <a:rPr lang="en-US" sz="1400" dirty="0">
                <a:solidFill>
                  <a:srgbClr val="7F7F7F"/>
                </a:solidFill>
              </a:rPr>
              <a:t>, D. (2011). Thinking, Fast and Slow. Macmillan. ISBN 978-1-4299-6935-2.</a:t>
            </a:r>
          </a:p>
        </p:txBody>
      </p:sp>
      <p:pic>
        <p:nvPicPr>
          <p:cNvPr id="6" name="Picture 5" descr="Daniel_KAHNEM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3523" y="4592532"/>
            <a:ext cx="1295536" cy="1680441"/>
          </a:xfrm>
          <a:prstGeom prst="rect">
            <a:avLst/>
          </a:prstGeom>
        </p:spPr>
      </p:pic>
    </p:spTree>
    <p:extLst>
      <p:ext uri="{BB962C8B-B14F-4D97-AF65-F5344CB8AC3E}">
        <p14:creationId xmlns:p14="http://schemas.microsoft.com/office/powerpoint/2010/main" val="3881830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this talk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1797192"/>
              </p:ext>
            </p:extLst>
          </p:nvPr>
        </p:nvGraphicFramePr>
        <p:xfrm>
          <a:off x="250825" y="1628631"/>
          <a:ext cx="8640763" cy="4789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Left Arrow 5"/>
          <p:cNvSpPr/>
          <p:nvPr/>
        </p:nvSpPr>
        <p:spPr>
          <a:xfrm>
            <a:off x="5686345" y="3536407"/>
            <a:ext cx="1655410" cy="827086"/>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72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a:t>
            </a:r>
            <a:r>
              <a:rPr lang="en-US" dirty="0" smtClean="0"/>
              <a:t>omputational Argumentation</a:t>
            </a:r>
            <a:br>
              <a:rPr lang="en-US" dirty="0" smtClean="0"/>
            </a:br>
            <a:r>
              <a:rPr lang="en-US" sz="2000" dirty="0" smtClean="0">
                <a:solidFill>
                  <a:srgbClr val="7F7F7F"/>
                </a:solidFill>
              </a:rPr>
              <a:t>on the NLP landscape</a:t>
            </a:r>
            <a:endParaRPr lang="en-US" dirty="0">
              <a:solidFill>
                <a:srgbClr val="7F7F7F"/>
              </a:solidFill>
            </a:endParaRPr>
          </a:p>
        </p:txBody>
      </p:sp>
      <p:sp>
        <p:nvSpPr>
          <p:cNvPr id="3" name="Inhaltsplatzhalter 2"/>
          <p:cNvSpPr>
            <a:spLocks noGrp="1"/>
          </p:cNvSpPr>
          <p:nvPr>
            <p:ph idx="1"/>
          </p:nvPr>
        </p:nvSpPr>
        <p:spPr>
          <a:xfrm>
            <a:off x="2933701" y="2239626"/>
            <a:ext cx="3385253" cy="2952469"/>
          </a:xfrm>
        </p:spPr>
        <p:txBody>
          <a:bodyPr/>
          <a:lstStyle/>
          <a:p>
            <a:pPr marL="180975" lvl="1" indent="0">
              <a:buNone/>
            </a:pPr>
            <a:r>
              <a:rPr lang="en-US" b="1" dirty="0" smtClean="0"/>
              <a:t>Argumentation:</a:t>
            </a:r>
            <a:r>
              <a:rPr lang="en-US" dirty="0" smtClean="0"/>
              <a:t/>
            </a:r>
            <a:br>
              <a:rPr lang="en-US" dirty="0" smtClean="0"/>
            </a:br>
            <a:r>
              <a:rPr lang="en-US" dirty="0" smtClean="0"/>
              <a:t>Verbal</a:t>
            </a:r>
            <a:r>
              <a:rPr lang="en-US" dirty="0"/>
              <a:t>, social, and rational activity aimed at </a:t>
            </a:r>
            <a:r>
              <a:rPr lang="en-US" b="1" dirty="0"/>
              <a:t>convincing</a:t>
            </a:r>
            <a:r>
              <a:rPr lang="en-US" dirty="0"/>
              <a:t> a reasonable critic of the acceptability of a </a:t>
            </a:r>
            <a:r>
              <a:rPr lang="en-US" b="1" dirty="0"/>
              <a:t>standpoint</a:t>
            </a:r>
            <a:r>
              <a:rPr lang="en-US" dirty="0"/>
              <a:t> by putting forward a constellation of one or more propositions to justify this </a:t>
            </a:r>
            <a:r>
              <a:rPr lang="en-US" dirty="0" smtClean="0"/>
              <a:t>standpoint </a:t>
            </a:r>
            <a:r>
              <a:rPr lang="en-US" sz="1400" dirty="0" smtClean="0">
                <a:solidFill>
                  <a:schemeClr val="tx1">
                    <a:lumMod val="50000"/>
                    <a:lumOff val="50000"/>
                  </a:schemeClr>
                </a:solidFill>
              </a:rPr>
              <a:t>(van </a:t>
            </a:r>
            <a:r>
              <a:rPr lang="en-US" sz="1400" dirty="0" err="1" smtClean="0">
                <a:solidFill>
                  <a:schemeClr val="tx1">
                    <a:lumMod val="50000"/>
                    <a:lumOff val="50000"/>
                  </a:schemeClr>
                </a:solidFill>
              </a:rPr>
              <a:t>Eeemer</a:t>
            </a:r>
            <a:r>
              <a:rPr lang="en-US" sz="1400" dirty="0" smtClean="0">
                <a:solidFill>
                  <a:schemeClr val="tx1">
                    <a:lumMod val="50000"/>
                    <a:lumOff val="50000"/>
                  </a:schemeClr>
                </a:solidFill>
              </a:rPr>
              <a:t> et al., 2014)</a:t>
            </a:r>
            <a:endParaRPr lang="en-US" dirty="0" smtClean="0">
              <a:solidFill>
                <a:schemeClr val="tx1">
                  <a:lumMod val="50000"/>
                  <a:lumOff val="50000"/>
                </a:schemeClr>
              </a:solidFill>
            </a:endParaRPr>
          </a:p>
        </p:txBody>
      </p:sp>
      <p:sp>
        <p:nvSpPr>
          <p:cNvPr id="4" name="Textfeld 3"/>
          <p:cNvSpPr txBox="1"/>
          <p:nvPr/>
        </p:nvSpPr>
        <p:spPr>
          <a:xfrm>
            <a:off x="250825" y="5958398"/>
            <a:ext cx="8651875" cy="523220"/>
          </a:xfrm>
          <a:prstGeom prst="rect">
            <a:avLst/>
          </a:prstGeom>
          <a:noFill/>
        </p:spPr>
        <p:txBody>
          <a:bodyPr wrap="square" rtlCol="0">
            <a:spAutoFit/>
          </a:bodyPr>
          <a:lstStyle/>
          <a:p>
            <a:r>
              <a:rPr lang="en-US" sz="1400" dirty="0">
                <a:solidFill>
                  <a:schemeClr val="tx1">
                    <a:lumMod val="50000"/>
                    <a:lumOff val="50000"/>
                  </a:schemeClr>
                </a:solidFill>
              </a:rPr>
              <a:t>van </a:t>
            </a:r>
            <a:r>
              <a:rPr lang="en-US" sz="1400" dirty="0" err="1">
                <a:solidFill>
                  <a:schemeClr val="tx1">
                    <a:lumMod val="50000"/>
                    <a:lumOff val="50000"/>
                  </a:schemeClr>
                </a:solidFill>
              </a:rPr>
              <a:t>Eemeren</a:t>
            </a:r>
            <a:r>
              <a:rPr lang="en-US" sz="1400" dirty="0">
                <a:solidFill>
                  <a:schemeClr val="tx1">
                    <a:lumMod val="50000"/>
                    <a:lumOff val="50000"/>
                  </a:schemeClr>
                </a:solidFill>
              </a:rPr>
              <a:t>, F. H., </a:t>
            </a:r>
            <a:r>
              <a:rPr lang="en-US" sz="1400" dirty="0" err="1">
                <a:solidFill>
                  <a:schemeClr val="tx1">
                    <a:lumMod val="50000"/>
                    <a:lumOff val="50000"/>
                  </a:schemeClr>
                </a:solidFill>
              </a:rPr>
              <a:t>Garssen</a:t>
            </a:r>
            <a:r>
              <a:rPr lang="en-US" sz="1400" dirty="0">
                <a:solidFill>
                  <a:schemeClr val="tx1">
                    <a:lumMod val="50000"/>
                    <a:lumOff val="50000"/>
                  </a:schemeClr>
                </a:solidFill>
              </a:rPr>
              <a:t>, B., </a:t>
            </a:r>
            <a:r>
              <a:rPr lang="en-US" sz="1400" dirty="0" err="1">
                <a:solidFill>
                  <a:schemeClr val="tx1">
                    <a:lumMod val="50000"/>
                    <a:lumOff val="50000"/>
                  </a:schemeClr>
                </a:solidFill>
              </a:rPr>
              <a:t>Krabbe</a:t>
            </a:r>
            <a:r>
              <a:rPr lang="en-US" sz="1400" dirty="0">
                <a:solidFill>
                  <a:schemeClr val="tx1">
                    <a:lumMod val="50000"/>
                    <a:lumOff val="50000"/>
                  </a:schemeClr>
                </a:solidFill>
              </a:rPr>
              <a:t>, E. C. W., </a:t>
            </a:r>
            <a:r>
              <a:rPr lang="en-US" sz="1400" dirty="0" err="1">
                <a:solidFill>
                  <a:schemeClr val="tx1">
                    <a:lumMod val="50000"/>
                    <a:lumOff val="50000"/>
                  </a:schemeClr>
                </a:solidFill>
              </a:rPr>
              <a:t>Snoeck</a:t>
            </a:r>
            <a:r>
              <a:rPr lang="en-US" sz="1400" dirty="0">
                <a:solidFill>
                  <a:schemeClr val="tx1">
                    <a:lumMod val="50000"/>
                    <a:lumOff val="50000"/>
                  </a:schemeClr>
                </a:solidFill>
              </a:rPr>
              <a:t> </a:t>
            </a:r>
            <a:r>
              <a:rPr lang="en-US" sz="1400" dirty="0" err="1">
                <a:solidFill>
                  <a:schemeClr val="tx1">
                    <a:lumMod val="50000"/>
                    <a:lumOff val="50000"/>
                  </a:schemeClr>
                </a:solidFill>
              </a:rPr>
              <a:t>Henkemans</a:t>
            </a:r>
            <a:r>
              <a:rPr lang="en-US" sz="1400" dirty="0">
                <a:solidFill>
                  <a:schemeClr val="tx1">
                    <a:lumMod val="50000"/>
                    <a:lumOff val="50000"/>
                  </a:schemeClr>
                </a:solidFill>
              </a:rPr>
              <a:t>, a. F., </a:t>
            </a:r>
            <a:r>
              <a:rPr lang="en-US" sz="1400" dirty="0" err="1">
                <a:solidFill>
                  <a:schemeClr val="tx1">
                    <a:lumMod val="50000"/>
                    <a:lumOff val="50000"/>
                  </a:schemeClr>
                </a:solidFill>
              </a:rPr>
              <a:t>Verheij</a:t>
            </a:r>
            <a:r>
              <a:rPr lang="en-US" sz="1400" dirty="0">
                <a:solidFill>
                  <a:schemeClr val="tx1">
                    <a:lumMod val="50000"/>
                    <a:lumOff val="50000"/>
                  </a:schemeClr>
                </a:solidFill>
              </a:rPr>
              <a:t>, B., &amp; </a:t>
            </a:r>
            <a:r>
              <a:rPr lang="en-US" sz="1400" dirty="0" err="1">
                <a:solidFill>
                  <a:schemeClr val="tx1">
                    <a:lumMod val="50000"/>
                    <a:lumOff val="50000"/>
                  </a:schemeClr>
                </a:solidFill>
              </a:rPr>
              <a:t>Wagemans</a:t>
            </a:r>
            <a:r>
              <a:rPr lang="en-US" sz="1400" dirty="0">
                <a:solidFill>
                  <a:schemeClr val="tx1">
                    <a:lumMod val="50000"/>
                    <a:lumOff val="50000"/>
                  </a:schemeClr>
                </a:solidFill>
              </a:rPr>
              <a:t>, J. H. M. (2014). Handbook of Argumentation Theory. Dordrecht: Springer </a:t>
            </a:r>
            <a:r>
              <a:rPr lang="en-US" sz="1400" dirty="0" smtClean="0">
                <a:solidFill>
                  <a:schemeClr val="tx1">
                    <a:lumMod val="50000"/>
                    <a:lumOff val="50000"/>
                  </a:schemeClr>
                </a:solidFill>
              </a:rPr>
              <a:t>Netherlands</a:t>
            </a:r>
            <a:endParaRPr lang="en-US" sz="1400" dirty="0">
              <a:solidFill>
                <a:schemeClr val="tx1">
                  <a:lumMod val="50000"/>
                  <a:lumOff val="50000"/>
                </a:schemeClr>
              </a:solidFill>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954" y="1610610"/>
            <a:ext cx="2583746" cy="2842120"/>
          </a:xfrm>
          <a:prstGeom prst="rect">
            <a:avLst/>
          </a:prstGeom>
        </p:spPr>
      </p:pic>
      <p:sp>
        <p:nvSpPr>
          <p:cNvPr id="6" name="Textfeld 5"/>
          <p:cNvSpPr txBox="1"/>
          <p:nvPr/>
        </p:nvSpPr>
        <p:spPr>
          <a:xfrm>
            <a:off x="6318954" y="4453833"/>
            <a:ext cx="2583746" cy="307777"/>
          </a:xfrm>
          <a:prstGeom prst="rect">
            <a:avLst/>
          </a:prstGeom>
          <a:noFill/>
        </p:spPr>
        <p:txBody>
          <a:bodyPr wrap="square" rtlCol="0">
            <a:spAutoFit/>
          </a:bodyPr>
          <a:lstStyle/>
          <a:p>
            <a:pPr algn="ctr"/>
            <a:r>
              <a:rPr lang="en-US" sz="1400" dirty="0">
                <a:solidFill>
                  <a:schemeClr val="tx1">
                    <a:lumMod val="50000"/>
                    <a:lumOff val="50000"/>
                  </a:schemeClr>
                </a:solidFill>
              </a:rPr>
              <a:t>http://xkcd.com/386</a:t>
            </a:r>
            <a:r>
              <a:rPr lang="en-US" sz="1400" dirty="0" smtClean="0">
                <a:solidFill>
                  <a:schemeClr val="tx1">
                    <a:lumMod val="50000"/>
                    <a:lumOff val="50000"/>
                  </a:schemeClr>
                </a:solidFill>
              </a:rPr>
              <a:t>/</a:t>
            </a:r>
            <a:endParaRPr lang="en-US" sz="1400" dirty="0">
              <a:solidFill>
                <a:schemeClr val="tx1">
                  <a:lumMod val="50000"/>
                  <a:lumOff val="50000"/>
                </a:schemeClr>
              </a:solidFill>
            </a:endParaRPr>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25" y="1546091"/>
            <a:ext cx="2803501" cy="2906639"/>
          </a:xfrm>
          <a:prstGeom prst="rect">
            <a:avLst/>
          </a:prstGeom>
        </p:spPr>
      </p:pic>
      <p:sp>
        <p:nvSpPr>
          <p:cNvPr id="8" name="Textfeld 7"/>
          <p:cNvSpPr txBox="1"/>
          <p:nvPr/>
        </p:nvSpPr>
        <p:spPr>
          <a:xfrm>
            <a:off x="250825" y="4480203"/>
            <a:ext cx="2803501" cy="307777"/>
          </a:xfrm>
          <a:prstGeom prst="rect">
            <a:avLst/>
          </a:prstGeom>
          <a:noFill/>
        </p:spPr>
        <p:txBody>
          <a:bodyPr wrap="square" rtlCol="0">
            <a:spAutoFit/>
          </a:bodyPr>
          <a:lstStyle/>
          <a:p>
            <a:pPr algn="ctr"/>
            <a:r>
              <a:rPr lang="en-US" sz="1400" dirty="0">
                <a:solidFill>
                  <a:schemeClr val="tx1">
                    <a:lumMod val="50000"/>
                    <a:lumOff val="50000"/>
                  </a:schemeClr>
                </a:solidFill>
              </a:rPr>
              <a:t>https://xkcd.com/1098/</a:t>
            </a:r>
          </a:p>
        </p:txBody>
      </p:sp>
      <p:sp>
        <p:nvSpPr>
          <p:cNvPr id="9" name="Pfeil nach rechts 8"/>
          <p:cNvSpPr/>
          <p:nvPr/>
        </p:nvSpPr>
        <p:spPr>
          <a:xfrm>
            <a:off x="4105739" y="1546091"/>
            <a:ext cx="942046" cy="6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446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(Computational) Argumentation: Argument</a:t>
            </a:r>
            <a:r>
              <a:rPr lang="en-US" dirty="0"/>
              <a:t/>
            </a:r>
            <a:br>
              <a:rPr lang="en-US" dirty="0"/>
            </a:br>
            <a:r>
              <a:rPr lang="en-US" sz="2000" dirty="0" smtClean="0">
                <a:solidFill>
                  <a:srgbClr val="7F7F7F"/>
                </a:solidFill>
              </a:rPr>
              <a:t>Introduction</a:t>
            </a:r>
            <a:endParaRPr lang="en-US" dirty="0">
              <a:solidFill>
                <a:srgbClr val="7F7F7F"/>
              </a:solidFill>
            </a:endParaRPr>
          </a:p>
        </p:txBody>
      </p:sp>
      <p:sp>
        <p:nvSpPr>
          <p:cNvPr id="3" name="Inhaltsplatzhalter 2"/>
          <p:cNvSpPr>
            <a:spLocks noGrp="1"/>
          </p:cNvSpPr>
          <p:nvPr>
            <p:ph idx="1"/>
          </p:nvPr>
        </p:nvSpPr>
        <p:spPr/>
        <p:txBody>
          <a:bodyPr/>
          <a:lstStyle/>
          <a:p>
            <a:r>
              <a:rPr lang="en-US" dirty="0"/>
              <a:t>An argument is a </a:t>
            </a:r>
            <a:r>
              <a:rPr lang="en-US" b="1" dirty="0"/>
              <a:t>claim</a:t>
            </a:r>
            <a:r>
              <a:rPr lang="en-US" dirty="0"/>
              <a:t>, supported by </a:t>
            </a:r>
            <a:r>
              <a:rPr lang="en-US" b="1" dirty="0"/>
              <a:t>reasons</a:t>
            </a:r>
            <a:r>
              <a:rPr lang="en-US" dirty="0"/>
              <a:t>, intended to </a:t>
            </a:r>
            <a:r>
              <a:rPr lang="en-US" dirty="0" smtClean="0"/>
              <a:t>persuade</a:t>
            </a:r>
          </a:p>
        </p:txBody>
      </p:sp>
      <p:sp>
        <p:nvSpPr>
          <p:cNvPr id="5" name="Abgerundetes Rechteck 4"/>
          <p:cNvSpPr/>
          <p:nvPr/>
        </p:nvSpPr>
        <p:spPr>
          <a:xfrm>
            <a:off x="466725" y="3187700"/>
            <a:ext cx="2619375" cy="977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Physical education should be mandatory in schools</a:t>
            </a:r>
            <a:endParaRPr lang="en-US" dirty="0"/>
          </a:p>
        </p:txBody>
      </p:sp>
      <p:sp>
        <p:nvSpPr>
          <p:cNvPr id="6" name="Rechteck 5"/>
          <p:cNvSpPr/>
          <p:nvPr/>
        </p:nvSpPr>
        <p:spPr>
          <a:xfrm>
            <a:off x="4051300" y="3187700"/>
            <a:ext cx="4522788" cy="9779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More than 100,000 people died in 2011 due to lack of physical activity and obesity</a:t>
            </a:r>
            <a:endParaRPr lang="en-US" dirty="0"/>
          </a:p>
        </p:txBody>
      </p:sp>
      <p:cxnSp>
        <p:nvCxnSpPr>
          <p:cNvPr id="11" name="Gerade Verbindung mit Pfeil 10"/>
          <p:cNvCxnSpPr>
            <a:stCxn id="6" idx="1"/>
            <a:endCxn id="5" idx="3"/>
          </p:cNvCxnSpPr>
          <p:nvPr/>
        </p:nvCxnSpPr>
        <p:spPr>
          <a:xfrm flipH="1">
            <a:off x="3086100" y="3676650"/>
            <a:ext cx="9652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Rechteckige Legende 13"/>
          <p:cNvSpPr/>
          <p:nvPr/>
        </p:nvSpPr>
        <p:spPr>
          <a:xfrm>
            <a:off x="1662112" y="2533650"/>
            <a:ext cx="1195388" cy="406400"/>
          </a:xfrm>
          <a:prstGeom prst="wedgeRectCallout">
            <a:avLst>
              <a:gd name="adj1" fmla="val -20833"/>
              <a:gd name="adj2" fmla="val 8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Claim</a:t>
            </a:r>
            <a:endParaRPr lang="en-US" dirty="0"/>
          </a:p>
        </p:txBody>
      </p:sp>
      <p:sp>
        <p:nvSpPr>
          <p:cNvPr id="15" name="Rechteckige Legende 14"/>
          <p:cNvSpPr/>
          <p:nvPr/>
        </p:nvSpPr>
        <p:spPr>
          <a:xfrm>
            <a:off x="5422900" y="2533650"/>
            <a:ext cx="2133600" cy="406400"/>
          </a:xfrm>
          <a:prstGeom prst="wedgeRectCallout">
            <a:avLst>
              <a:gd name="adj1" fmla="val -20833"/>
              <a:gd name="adj2" fmla="val 9687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Reason (Premise)</a:t>
            </a:r>
            <a:endParaRPr lang="en-US" dirty="0"/>
          </a:p>
        </p:txBody>
      </p:sp>
      <p:sp>
        <p:nvSpPr>
          <p:cNvPr id="16" name="Rechteckige Legende 15"/>
          <p:cNvSpPr/>
          <p:nvPr/>
        </p:nvSpPr>
        <p:spPr>
          <a:xfrm>
            <a:off x="2971006" y="3009900"/>
            <a:ext cx="1195388" cy="406400"/>
          </a:xfrm>
          <a:prstGeom prst="wedgeRectCallout">
            <a:avLst>
              <a:gd name="adj1" fmla="val -20833"/>
              <a:gd name="adj2" fmla="val 875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Support</a:t>
            </a:r>
            <a:endParaRPr lang="en-US" dirty="0"/>
          </a:p>
        </p:txBody>
      </p:sp>
    </p:spTree>
    <p:extLst>
      <p:ext uri="{BB962C8B-B14F-4D97-AF65-F5344CB8AC3E}">
        <p14:creationId xmlns:p14="http://schemas.microsoft.com/office/powerpoint/2010/main" val="3557528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(Computational) Argumentation: Structures</a:t>
            </a:r>
            <a:br>
              <a:rPr lang="en-US" dirty="0" smtClean="0"/>
            </a:br>
            <a:r>
              <a:rPr lang="en-US" sz="2000" dirty="0" smtClean="0">
                <a:solidFill>
                  <a:srgbClr val="7F7F7F"/>
                </a:solidFill>
              </a:rPr>
              <a:t>Introduction</a:t>
            </a:r>
            <a:endParaRPr lang="en-US" dirty="0">
              <a:solidFill>
                <a:srgbClr val="7F7F7F"/>
              </a:solidFill>
            </a:endParaRPr>
          </a:p>
        </p:txBody>
      </p:sp>
      <p:sp>
        <p:nvSpPr>
          <p:cNvPr id="3" name="Inhaltsplatzhalter 2"/>
          <p:cNvSpPr>
            <a:spLocks noGrp="1"/>
          </p:cNvSpPr>
          <p:nvPr>
            <p:ph idx="1"/>
          </p:nvPr>
        </p:nvSpPr>
        <p:spPr/>
        <p:txBody>
          <a:bodyPr/>
          <a:lstStyle/>
          <a:p>
            <a:r>
              <a:rPr lang="en-US" dirty="0" smtClean="0"/>
              <a:t>Rebuttals: </a:t>
            </a:r>
            <a:r>
              <a:rPr lang="en-US" b="1" dirty="0" smtClean="0"/>
              <a:t>attack</a:t>
            </a:r>
            <a:r>
              <a:rPr lang="en-US" dirty="0" smtClean="0"/>
              <a:t> instead of support</a:t>
            </a:r>
          </a:p>
        </p:txBody>
      </p:sp>
      <p:sp>
        <p:nvSpPr>
          <p:cNvPr id="5" name="Abgerundetes Rechteck 4"/>
          <p:cNvSpPr/>
          <p:nvPr/>
        </p:nvSpPr>
        <p:spPr>
          <a:xfrm>
            <a:off x="466725" y="2095500"/>
            <a:ext cx="2378075" cy="227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dirty="0"/>
              <a:t>Living and studying overseas is an irreplaceable experience when it comes to learn standing on your own feet</a:t>
            </a:r>
          </a:p>
        </p:txBody>
      </p:sp>
      <p:sp>
        <p:nvSpPr>
          <p:cNvPr id="6" name="Rechteck 5"/>
          <p:cNvSpPr/>
          <p:nvPr/>
        </p:nvSpPr>
        <p:spPr>
          <a:xfrm>
            <a:off x="3521074" y="2082800"/>
            <a:ext cx="5370514" cy="685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smtClean="0"/>
              <a:t>The </a:t>
            </a:r>
            <a:r>
              <a:rPr lang="en-US" dirty="0"/>
              <a:t>one will learn living without depending on anyone else</a:t>
            </a:r>
          </a:p>
        </p:txBody>
      </p:sp>
      <p:cxnSp>
        <p:nvCxnSpPr>
          <p:cNvPr id="11" name="Gerade Verbindung mit Pfeil 10"/>
          <p:cNvCxnSpPr>
            <a:stCxn id="6" idx="1"/>
            <a:endCxn id="5" idx="3"/>
          </p:cNvCxnSpPr>
          <p:nvPr/>
        </p:nvCxnSpPr>
        <p:spPr>
          <a:xfrm flipH="1">
            <a:off x="2844800" y="2425700"/>
            <a:ext cx="676274" cy="8064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6" name="Rechteck 15"/>
          <p:cNvSpPr/>
          <p:nvPr/>
        </p:nvSpPr>
        <p:spPr>
          <a:xfrm>
            <a:off x="3521074" y="2898775"/>
            <a:ext cx="2572545" cy="1600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defRPr/>
            </a:pPr>
            <a:r>
              <a:rPr lang="en-US" dirty="0"/>
              <a:t>One who is living overseas will of course struggle with loneliness, living away from family and friends</a:t>
            </a:r>
          </a:p>
        </p:txBody>
      </p:sp>
      <p:sp>
        <p:nvSpPr>
          <p:cNvPr id="18" name="Rechteck 17"/>
          <p:cNvSpPr/>
          <p:nvPr/>
        </p:nvSpPr>
        <p:spPr>
          <a:xfrm>
            <a:off x="6578600" y="2898775"/>
            <a:ext cx="2312988" cy="1600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defRPr/>
            </a:pPr>
            <a:r>
              <a:rPr lang="en-US" dirty="0" smtClean="0"/>
              <a:t>Those </a:t>
            </a:r>
            <a:r>
              <a:rPr lang="en-US" dirty="0"/>
              <a:t>difficulties will turn into valuable experiences in the following steps of life</a:t>
            </a:r>
          </a:p>
        </p:txBody>
      </p:sp>
      <p:cxnSp>
        <p:nvCxnSpPr>
          <p:cNvPr id="21" name="Gerade Verbindung mit Pfeil 20"/>
          <p:cNvCxnSpPr>
            <a:stCxn id="16" idx="1"/>
            <a:endCxn id="5" idx="3"/>
          </p:cNvCxnSpPr>
          <p:nvPr/>
        </p:nvCxnSpPr>
        <p:spPr>
          <a:xfrm flipH="1" flipV="1">
            <a:off x="2844800" y="3232150"/>
            <a:ext cx="676274" cy="46672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4" name="Gerade Verbindung mit Pfeil 23"/>
          <p:cNvCxnSpPr>
            <a:stCxn id="18" idx="1"/>
            <a:endCxn id="16" idx="3"/>
          </p:cNvCxnSpPr>
          <p:nvPr/>
        </p:nvCxnSpPr>
        <p:spPr>
          <a:xfrm flipH="1">
            <a:off x="6093619" y="3698875"/>
            <a:ext cx="484981"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47" name="Rechteckige Legende 46"/>
          <p:cNvSpPr/>
          <p:nvPr/>
        </p:nvSpPr>
        <p:spPr>
          <a:xfrm>
            <a:off x="5980906" y="2806700"/>
            <a:ext cx="1195388" cy="406400"/>
          </a:xfrm>
          <a:prstGeom prst="wedgeRectCallout">
            <a:avLst>
              <a:gd name="adj1" fmla="val -20833"/>
              <a:gd name="adj2" fmla="val 875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Attack</a:t>
            </a:r>
            <a:endParaRPr lang="en-US" dirty="0"/>
          </a:p>
        </p:txBody>
      </p:sp>
      <p:sp>
        <p:nvSpPr>
          <p:cNvPr id="48" name="Rechteckige Legende 47"/>
          <p:cNvSpPr/>
          <p:nvPr/>
        </p:nvSpPr>
        <p:spPr>
          <a:xfrm>
            <a:off x="2923380" y="2625725"/>
            <a:ext cx="1195388" cy="406400"/>
          </a:xfrm>
          <a:prstGeom prst="wedgeRectCallout">
            <a:avLst>
              <a:gd name="adj1" fmla="val -20833"/>
              <a:gd name="adj2" fmla="val 875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Attack</a:t>
            </a:r>
            <a:endParaRPr lang="en-US" dirty="0"/>
          </a:p>
        </p:txBody>
      </p:sp>
      <p:sp>
        <p:nvSpPr>
          <p:cNvPr id="51" name="Textfeld 50"/>
          <p:cNvSpPr txBox="1"/>
          <p:nvPr/>
        </p:nvSpPr>
        <p:spPr>
          <a:xfrm>
            <a:off x="250825" y="4940790"/>
            <a:ext cx="8640763" cy="1477328"/>
          </a:xfrm>
          <a:prstGeom prst="rect">
            <a:avLst/>
          </a:prstGeom>
          <a:noFill/>
        </p:spPr>
        <p:txBody>
          <a:bodyPr wrap="square" rtlCol="0">
            <a:spAutoFit/>
          </a:bodyPr>
          <a:lstStyle/>
          <a:p>
            <a:pPr>
              <a:defRPr/>
            </a:pPr>
            <a:r>
              <a:rPr lang="en-US" dirty="0" smtClean="0"/>
              <a:t>[…] Second</a:t>
            </a:r>
            <a:r>
              <a:rPr lang="en-US" dirty="0"/>
              <a:t>, living and studying overseas is an irreplaceable experience when it comes to learn standing on your own feet. One who is living overseas will of course struggle with loneliness, living away from family and friends but those difficulties will turn into valuable experiences in the following steps of life. Moreover, the one will learn living without depending on anyone else</a:t>
            </a:r>
            <a:r>
              <a:rPr lang="en-US" dirty="0" smtClean="0"/>
              <a:t>. […]</a:t>
            </a:r>
            <a:endParaRPr lang="en-US" dirty="0"/>
          </a:p>
        </p:txBody>
      </p:sp>
      <p:sp>
        <p:nvSpPr>
          <p:cNvPr id="52" name="Geschweifte Klammer rechts 51"/>
          <p:cNvSpPr/>
          <p:nvPr/>
        </p:nvSpPr>
        <p:spPr>
          <a:xfrm rot="16200000">
            <a:off x="4188618" y="697706"/>
            <a:ext cx="439741" cy="8315328"/>
          </a:xfrm>
          <a:prstGeom prst="rightBrace">
            <a:avLst>
              <a:gd name="adj1" fmla="val 4404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hteckige Legende 52"/>
          <p:cNvSpPr/>
          <p:nvPr/>
        </p:nvSpPr>
        <p:spPr>
          <a:xfrm>
            <a:off x="2844800" y="1879600"/>
            <a:ext cx="1195388" cy="406400"/>
          </a:xfrm>
          <a:prstGeom prst="wedgeRectCallout">
            <a:avLst>
              <a:gd name="adj1" fmla="val -20833"/>
              <a:gd name="adj2" fmla="val 875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Support</a:t>
            </a:r>
            <a:endParaRPr lang="en-US" dirty="0"/>
          </a:p>
        </p:txBody>
      </p:sp>
    </p:spTree>
    <p:extLst>
      <p:ext uri="{BB962C8B-B14F-4D97-AF65-F5344CB8AC3E}">
        <p14:creationId xmlns:p14="http://schemas.microsoft.com/office/powerpoint/2010/main" val="13609744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8" grpId="0" animBg="1"/>
      <p:bldP spid="47" grpId="0" animBg="1"/>
      <p:bldP spid="48" grpId="0" animBg="1"/>
      <p:bldP spid="51" grpId="0"/>
      <p:bldP spid="52" grpId="0" animBg="1"/>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Computational Argumentation</a:t>
            </a:r>
            <a:br>
              <a:rPr lang="en-US" dirty="0" smtClean="0"/>
            </a:br>
            <a:r>
              <a:rPr lang="en-US" sz="2000" dirty="0" smtClean="0">
                <a:solidFill>
                  <a:srgbClr val="7F7F7F"/>
                </a:solidFill>
              </a:rPr>
              <a:t>Variety of tasks, problems, and perspectives</a:t>
            </a:r>
            <a:endParaRPr lang="en-US" dirty="0">
              <a:solidFill>
                <a:srgbClr val="7F7F7F"/>
              </a:solidFill>
            </a:endParaRPr>
          </a:p>
        </p:txBody>
      </p:sp>
      <p:grpSp>
        <p:nvGrpSpPr>
          <p:cNvPr id="57" name="Gruppieren 56"/>
          <p:cNvGrpSpPr/>
          <p:nvPr/>
        </p:nvGrpSpPr>
        <p:grpSpPr>
          <a:xfrm>
            <a:off x="1143991" y="2693949"/>
            <a:ext cx="2489821" cy="892899"/>
            <a:chOff x="484595" y="3029787"/>
            <a:chExt cx="2489821" cy="892899"/>
          </a:xfrm>
        </p:grpSpPr>
        <p:pic>
          <p:nvPicPr>
            <p:cNvPr id="12" name="Picture 12" descr="Typ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595" y="3029787"/>
              <a:ext cx="1030695" cy="892899"/>
            </a:xfrm>
            <a:prstGeom prst="rect">
              <a:avLst/>
            </a:prstGeom>
            <a:ln>
              <a:solidFill>
                <a:schemeClr val="tx1"/>
              </a:solidFill>
            </a:ln>
          </p:spPr>
        </p:pic>
        <p:grpSp>
          <p:nvGrpSpPr>
            <p:cNvPr id="13" name="Group 5130"/>
            <p:cNvGrpSpPr/>
            <p:nvPr/>
          </p:nvGrpSpPr>
          <p:grpSpPr>
            <a:xfrm>
              <a:off x="2141745" y="3082343"/>
              <a:ext cx="832671" cy="840343"/>
              <a:chOff x="4995393" y="4519316"/>
              <a:chExt cx="1169640" cy="1276221"/>
            </a:xfrm>
          </p:grpSpPr>
          <p:sp>
            <p:nvSpPr>
              <p:cNvPr id="18" name="Oval 4"/>
              <p:cNvSpPr/>
              <p:nvPr/>
            </p:nvSpPr>
            <p:spPr>
              <a:xfrm>
                <a:off x="4995393" y="5013686"/>
                <a:ext cx="304800" cy="304800"/>
              </a:xfrm>
              <a:prstGeom prst="ellipse">
                <a:avLst/>
              </a:prstGeom>
              <a:solidFill>
                <a:srgbClr val="B0C8EE"/>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3"/>
              <p:cNvSpPr/>
              <p:nvPr/>
            </p:nvSpPr>
            <p:spPr>
              <a:xfrm>
                <a:off x="5604993" y="5013686"/>
                <a:ext cx="304800" cy="304800"/>
              </a:xfrm>
              <a:prstGeom prst="ellipse">
                <a:avLst/>
              </a:prstGeom>
              <a:solidFill>
                <a:srgbClr val="B0C8EE"/>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4"/>
              <p:cNvSpPr/>
              <p:nvPr/>
            </p:nvSpPr>
            <p:spPr>
              <a:xfrm>
                <a:off x="5300193" y="4519316"/>
                <a:ext cx="304800" cy="304800"/>
              </a:xfrm>
              <a:prstGeom prst="ellipse">
                <a:avLst/>
              </a:prstGeom>
              <a:solidFill>
                <a:srgbClr val="C9E4A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9E4A3"/>
                  </a:solidFill>
                </a:endParaRPr>
              </a:p>
            </p:txBody>
          </p:sp>
          <p:sp>
            <p:nvSpPr>
              <p:cNvPr id="21" name="Oval 18"/>
              <p:cNvSpPr/>
              <p:nvPr/>
            </p:nvSpPr>
            <p:spPr>
              <a:xfrm>
                <a:off x="5360640" y="5486400"/>
                <a:ext cx="304800" cy="304800"/>
              </a:xfrm>
              <a:prstGeom prst="ellipse">
                <a:avLst/>
              </a:prstGeom>
              <a:solidFill>
                <a:srgbClr val="FDF59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2" name="Straight Arrow Connector 6"/>
              <p:cNvCxnSpPr>
                <a:stCxn id="18" idx="0"/>
                <a:endCxn id="20" idx="4"/>
              </p:cNvCxnSpPr>
              <p:nvPr/>
            </p:nvCxnSpPr>
            <p:spPr>
              <a:xfrm flipV="1">
                <a:off x="5147793" y="4824116"/>
                <a:ext cx="304800" cy="189570"/>
              </a:xfrm>
              <a:prstGeom prst="straightConnector1">
                <a:avLst/>
              </a:prstGeom>
              <a:ln w="12700">
                <a:tailEnd type="triangle"/>
              </a:ln>
              <a:effectLst/>
            </p:spPr>
            <p:style>
              <a:lnRef idx="2">
                <a:schemeClr val="accent4"/>
              </a:lnRef>
              <a:fillRef idx="0">
                <a:schemeClr val="accent4"/>
              </a:fillRef>
              <a:effectRef idx="1">
                <a:schemeClr val="accent4"/>
              </a:effectRef>
              <a:fontRef idx="minor">
                <a:schemeClr val="tx1"/>
              </a:fontRef>
            </p:style>
          </p:cxnSp>
          <p:sp>
            <p:nvSpPr>
              <p:cNvPr id="23" name="Oval 34"/>
              <p:cNvSpPr/>
              <p:nvPr/>
            </p:nvSpPr>
            <p:spPr>
              <a:xfrm>
                <a:off x="5860233" y="5490737"/>
                <a:ext cx="304800" cy="304800"/>
              </a:xfrm>
              <a:prstGeom prst="ellipse">
                <a:avLst/>
              </a:prstGeom>
              <a:solidFill>
                <a:srgbClr val="FDF59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4" name="Straight Arrow Connector 54"/>
            <p:cNvCxnSpPr>
              <a:stCxn id="19" idx="0"/>
              <a:endCxn id="20" idx="4"/>
            </p:cNvCxnSpPr>
            <p:nvPr/>
          </p:nvCxnSpPr>
          <p:spPr>
            <a:xfrm flipH="1" flipV="1">
              <a:off x="2467227" y="3283042"/>
              <a:ext cx="216988" cy="124825"/>
            </a:xfrm>
            <a:prstGeom prst="straightConnector1">
              <a:avLst/>
            </a:prstGeom>
            <a:ln w="12700">
              <a:tailEnd type="triangle"/>
            </a:ln>
            <a:effectLst/>
          </p:spPr>
          <p:style>
            <a:lnRef idx="2">
              <a:schemeClr val="accent4"/>
            </a:lnRef>
            <a:fillRef idx="0">
              <a:schemeClr val="accent4"/>
            </a:fillRef>
            <a:effectRef idx="1">
              <a:schemeClr val="accent4"/>
            </a:effectRef>
            <a:fontRef idx="minor">
              <a:schemeClr val="tx1"/>
            </a:fontRef>
          </p:style>
        </p:cxnSp>
        <p:cxnSp>
          <p:nvCxnSpPr>
            <p:cNvPr id="15" name="Straight Arrow Connector 62"/>
            <p:cNvCxnSpPr>
              <a:stCxn id="21" idx="0"/>
              <a:endCxn id="19" idx="4"/>
            </p:cNvCxnSpPr>
            <p:nvPr/>
          </p:nvCxnSpPr>
          <p:spPr>
            <a:xfrm flipV="1">
              <a:off x="2510260" y="3608566"/>
              <a:ext cx="173955" cy="110565"/>
            </a:xfrm>
            <a:prstGeom prst="straightConnector1">
              <a:avLst/>
            </a:prstGeom>
            <a:ln w="12700">
              <a:tailEnd type="triangle"/>
            </a:ln>
            <a:effectLst/>
          </p:spPr>
          <p:style>
            <a:lnRef idx="2">
              <a:schemeClr val="accent4"/>
            </a:lnRef>
            <a:fillRef idx="0">
              <a:schemeClr val="accent4"/>
            </a:fillRef>
            <a:effectRef idx="1">
              <a:schemeClr val="accent4"/>
            </a:effectRef>
            <a:fontRef idx="minor">
              <a:schemeClr val="tx1"/>
            </a:fontRef>
          </p:style>
        </p:cxnSp>
        <p:cxnSp>
          <p:nvCxnSpPr>
            <p:cNvPr id="16" name="Straight Arrow Connector 65"/>
            <p:cNvCxnSpPr>
              <a:stCxn id="23" idx="0"/>
              <a:endCxn id="19" idx="4"/>
            </p:cNvCxnSpPr>
            <p:nvPr/>
          </p:nvCxnSpPr>
          <p:spPr>
            <a:xfrm flipH="1" flipV="1">
              <a:off x="2684215" y="3608566"/>
              <a:ext cx="181707" cy="113421"/>
            </a:xfrm>
            <a:prstGeom prst="straightConnector1">
              <a:avLst/>
            </a:prstGeom>
            <a:ln w="12700">
              <a:tailEnd type="triangle"/>
            </a:ln>
            <a:effectLst/>
          </p:spPr>
          <p:style>
            <a:lnRef idx="2">
              <a:schemeClr val="accent4"/>
            </a:lnRef>
            <a:fillRef idx="0">
              <a:schemeClr val="accent4"/>
            </a:fillRef>
            <a:effectRef idx="1">
              <a:schemeClr val="accent4"/>
            </a:effectRef>
            <a:fontRef idx="minor">
              <a:schemeClr val="tx1"/>
            </a:fontRef>
          </p:style>
        </p:cxnSp>
        <p:sp>
          <p:nvSpPr>
            <p:cNvPr id="17" name="Pfeil nach rechts 16"/>
            <p:cNvSpPr/>
            <p:nvPr/>
          </p:nvSpPr>
          <p:spPr>
            <a:xfrm>
              <a:off x="1747695" y="3415501"/>
              <a:ext cx="241852" cy="228413"/>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32" name="Gruppieren 31"/>
          <p:cNvGrpSpPr/>
          <p:nvPr/>
        </p:nvGrpSpPr>
        <p:grpSpPr>
          <a:xfrm>
            <a:off x="1077664" y="4173187"/>
            <a:ext cx="2743746" cy="948674"/>
            <a:chOff x="5239693" y="5172726"/>
            <a:chExt cx="2774553" cy="923330"/>
          </a:xfrm>
        </p:grpSpPr>
        <p:sp>
          <p:nvSpPr>
            <p:cNvPr id="33" name="Abgerundetes Rechteck 32"/>
            <p:cNvSpPr/>
            <p:nvPr/>
          </p:nvSpPr>
          <p:spPr>
            <a:xfrm>
              <a:off x="5239693" y="5389916"/>
              <a:ext cx="815181" cy="488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Lorem ipsum dolor sit </a:t>
              </a:r>
              <a:r>
                <a:rPr lang="en-US" sz="800" dirty="0" err="1" smtClean="0"/>
                <a:t>amet</a:t>
              </a:r>
              <a:endParaRPr lang="en-US" sz="800" dirty="0"/>
            </a:p>
          </p:txBody>
        </p:sp>
        <p:sp>
          <p:nvSpPr>
            <p:cNvPr id="34" name="Rechteck 33"/>
            <p:cNvSpPr/>
            <p:nvPr/>
          </p:nvSpPr>
          <p:spPr>
            <a:xfrm>
              <a:off x="7020074" y="5389916"/>
              <a:ext cx="994172" cy="4889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50" dirty="0" smtClean="0"/>
                <a:t>Lorem ipsum dolor sit </a:t>
              </a:r>
              <a:r>
                <a:rPr lang="en-US" sz="1050" dirty="0" err="1" smtClean="0"/>
                <a:t>amet</a:t>
              </a:r>
              <a:endParaRPr lang="en-US" sz="1050" dirty="0"/>
            </a:p>
          </p:txBody>
        </p:sp>
        <p:cxnSp>
          <p:nvCxnSpPr>
            <p:cNvPr id="35" name="Gerade Verbindung mit Pfeil 34"/>
            <p:cNvCxnSpPr>
              <a:stCxn id="34" idx="1"/>
              <a:endCxn id="33" idx="3"/>
            </p:cNvCxnSpPr>
            <p:nvPr/>
          </p:nvCxnSpPr>
          <p:spPr>
            <a:xfrm flipH="1">
              <a:off x="6054874" y="5634391"/>
              <a:ext cx="9652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6" name="Rechteck 35"/>
            <p:cNvSpPr/>
            <p:nvPr/>
          </p:nvSpPr>
          <p:spPr>
            <a:xfrm>
              <a:off x="6344638" y="5172726"/>
              <a:ext cx="385672" cy="923330"/>
            </a:xfrm>
            <a:prstGeom prst="rect">
              <a:avLst/>
            </a:prstGeom>
            <a:noFill/>
          </p:spPr>
          <p:txBody>
            <a:bodyPr wrap="square" lIns="91440" tIns="45720" rIns="91440" bIns="45720">
              <a:spAutoFit/>
            </a:bodyPr>
            <a:lstStyle/>
            <a:p>
              <a:pPr algn="ctr"/>
              <a:r>
                <a:rPr lang="de-DE"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endParaRPr lang="de-DE"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sp>
        <p:nvSpPr>
          <p:cNvPr id="37" name="Textfeld 36"/>
          <p:cNvSpPr txBox="1"/>
          <p:nvPr/>
        </p:nvSpPr>
        <p:spPr>
          <a:xfrm>
            <a:off x="303443" y="2005309"/>
            <a:ext cx="3761404" cy="646331"/>
          </a:xfrm>
          <a:prstGeom prst="rect">
            <a:avLst/>
          </a:prstGeom>
          <a:noFill/>
        </p:spPr>
        <p:txBody>
          <a:bodyPr wrap="square" rtlCol="0">
            <a:spAutoFit/>
          </a:bodyPr>
          <a:lstStyle/>
          <a:p>
            <a:pPr algn="ctr"/>
            <a:r>
              <a:rPr lang="en-US" b="1" dirty="0" smtClean="0"/>
              <a:t>Finding, “mining”, analyzing arguments and their structure</a:t>
            </a:r>
            <a:endParaRPr lang="en-US" b="1" dirty="0"/>
          </a:p>
        </p:txBody>
      </p:sp>
      <p:sp>
        <p:nvSpPr>
          <p:cNvPr id="38" name="Textfeld 37"/>
          <p:cNvSpPr txBox="1"/>
          <p:nvPr/>
        </p:nvSpPr>
        <p:spPr>
          <a:xfrm>
            <a:off x="4780555" y="2142173"/>
            <a:ext cx="3791735" cy="369332"/>
          </a:xfrm>
          <a:prstGeom prst="rect">
            <a:avLst/>
          </a:prstGeom>
          <a:noFill/>
        </p:spPr>
        <p:txBody>
          <a:bodyPr wrap="square" rtlCol="0">
            <a:spAutoFit/>
          </a:bodyPr>
          <a:lstStyle/>
          <a:p>
            <a:r>
              <a:rPr lang="en-US" b="1" dirty="0" smtClean="0"/>
              <a:t>Assessing qualitative properties</a:t>
            </a:r>
            <a:endParaRPr lang="en-US" b="1" dirty="0"/>
          </a:p>
        </p:txBody>
      </p:sp>
      <p:sp>
        <p:nvSpPr>
          <p:cNvPr id="39" name="Textfeld 38"/>
          <p:cNvSpPr txBox="1"/>
          <p:nvPr/>
        </p:nvSpPr>
        <p:spPr>
          <a:xfrm>
            <a:off x="977391" y="3857886"/>
            <a:ext cx="2969110" cy="369332"/>
          </a:xfrm>
          <a:prstGeom prst="rect">
            <a:avLst/>
          </a:prstGeom>
          <a:noFill/>
        </p:spPr>
        <p:txBody>
          <a:bodyPr wrap="square" rtlCol="0">
            <a:spAutoFit/>
          </a:bodyPr>
          <a:lstStyle/>
          <a:p>
            <a:r>
              <a:rPr lang="en-US" b="1" dirty="0" smtClean="0"/>
              <a:t>Explaining reasoning</a:t>
            </a:r>
            <a:endParaRPr lang="en-US" b="1" dirty="0"/>
          </a:p>
        </p:txBody>
      </p:sp>
      <p:grpSp>
        <p:nvGrpSpPr>
          <p:cNvPr id="40" name="Gruppieren 39"/>
          <p:cNvGrpSpPr/>
          <p:nvPr/>
        </p:nvGrpSpPr>
        <p:grpSpPr>
          <a:xfrm>
            <a:off x="5302604" y="2601390"/>
            <a:ext cx="2536824" cy="816451"/>
            <a:chOff x="4140200" y="3514248"/>
            <a:chExt cx="4492625" cy="1409560"/>
          </a:xfrm>
        </p:grpSpPr>
        <p:pic>
          <p:nvPicPr>
            <p:cNvPr id="41" name="Picture 12" descr="Typ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0200" y="3567770"/>
              <a:ext cx="1447800" cy="1356038"/>
            </a:xfrm>
            <a:prstGeom prst="rect">
              <a:avLst/>
            </a:prstGeom>
            <a:ln>
              <a:solidFill>
                <a:schemeClr val="tx1"/>
              </a:solidFill>
            </a:ln>
          </p:spPr>
        </p:pic>
        <p:sp>
          <p:nvSpPr>
            <p:cNvPr id="42" name="Stern mit 5 Zacken 41"/>
            <p:cNvSpPr/>
            <p:nvPr/>
          </p:nvSpPr>
          <p:spPr>
            <a:xfrm>
              <a:off x="5842000" y="4433774"/>
              <a:ext cx="339725" cy="317500"/>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3" name="Stern mit 5 Zacken 42"/>
            <p:cNvSpPr/>
            <p:nvPr/>
          </p:nvSpPr>
          <p:spPr>
            <a:xfrm>
              <a:off x="6454775" y="4433774"/>
              <a:ext cx="339725" cy="317500"/>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4" name="Stern mit 5 Zacken 43"/>
            <p:cNvSpPr/>
            <p:nvPr/>
          </p:nvSpPr>
          <p:spPr>
            <a:xfrm>
              <a:off x="7067550" y="4433774"/>
              <a:ext cx="339725" cy="317500"/>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 name="Stern mit 5 Zacken 44"/>
            <p:cNvSpPr/>
            <p:nvPr/>
          </p:nvSpPr>
          <p:spPr>
            <a:xfrm>
              <a:off x="7680325" y="4433774"/>
              <a:ext cx="339725" cy="317500"/>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6" name="Stern mit 5 Zacken 45"/>
            <p:cNvSpPr/>
            <p:nvPr/>
          </p:nvSpPr>
          <p:spPr>
            <a:xfrm>
              <a:off x="8293100" y="4433774"/>
              <a:ext cx="339725" cy="317500"/>
            </a:xfrm>
            <a:prstGeom prst="star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7" name="Rechteck 46"/>
            <p:cNvSpPr/>
            <p:nvPr/>
          </p:nvSpPr>
          <p:spPr>
            <a:xfrm>
              <a:off x="7044576" y="3514248"/>
              <a:ext cx="385672" cy="1009583"/>
            </a:xfrm>
            <a:prstGeom prst="rect">
              <a:avLst/>
            </a:prstGeom>
            <a:noFill/>
          </p:spPr>
          <p:txBody>
            <a:bodyPr wrap="square" lIns="91440" tIns="45720" rIns="91440" bIns="45720">
              <a:spAutoFit/>
            </a:bodyPr>
            <a:lstStyle/>
            <a:p>
              <a:pPr algn="ctr"/>
              <a:r>
                <a:rPr lang="de-DE"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endParaRPr lang="de-DE" sz="32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grpSp>
        <p:nvGrpSpPr>
          <p:cNvPr id="58" name="Gruppieren 57"/>
          <p:cNvGrpSpPr/>
          <p:nvPr/>
        </p:nvGrpSpPr>
        <p:grpSpPr>
          <a:xfrm>
            <a:off x="4861389" y="4106198"/>
            <a:ext cx="3388478" cy="1106837"/>
            <a:chOff x="4978801" y="4873392"/>
            <a:chExt cx="3388478" cy="1106837"/>
          </a:xfrm>
        </p:grpSpPr>
        <p:sp>
          <p:nvSpPr>
            <p:cNvPr id="50" name="Textfeld 49"/>
            <p:cNvSpPr txBox="1"/>
            <p:nvPr/>
          </p:nvSpPr>
          <p:spPr>
            <a:xfrm>
              <a:off x="7241741" y="4873392"/>
              <a:ext cx="1125538" cy="1015663"/>
            </a:xfrm>
            <a:prstGeom prst="rect">
              <a:avLst/>
            </a:prstGeom>
            <a:noFill/>
          </p:spPr>
          <p:txBody>
            <a:bodyPr wrap="square" rtlCol="0">
              <a:spAutoFit/>
            </a:bodyPr>
            <a:lstStyle/>
            <a:p>
              <a:r>
                <a:rPr lang="en-US" sz="6000" dirty="0" smtClean="0">
                  <a:solidFill>
                    <a:schemeClr val="accent1"/>
                  </a:solidFill>
                </a:rPr>
                <a:t>👩</a:t>
              </a:r>
              <a:endParaRPr lang="en-US" sz="6000" dirty="0">
                <a:solidFill>
                  <a:schemeClr val="accent1"/>
                </a:solidFill>
              </a:endParaRPr>
            </a:p>
          </p:txBody>
        </p:sp>
        <p:sp>
          <p:nvSpPr>
            <p:cNvPr id="52" name="Abgerundete rechteckige Legende 51"/>
            <p:cNvSpPr/>
            <p:nvPr/>
          </p:nvSpPr>
          <p:spPr>
            <a:xfrm>
              <a:off x="6059691" y="4964566"/>
              <a:ext cx="849312" cy="376091"/>
            </a:xfrm>
            <a:prstGeom prst="wedgeRoundRectCallout">
              <a:avLst>
                <a:gd name="adj1" fmla="val -89618"/>
                <a:gd name="adj2" fmla="val 39059"/>
                <a:gd name="adj3" fmla="val 1666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bgerundete rechteckige Legende 53"/>
            <p:cNvSpPr/>
            <p:nvPr/>
          </p:nvSpPr>
          <p:spPr>
            <a:xfrm>
              <a:off x="6051550" y="5512932"/>
              <a:ext cx="849312" cy="318803"/>
            </a:xfrm>
            <a:prstGeom prst="wedgeRoundRectCallout">
              <a:avLst>
                <a:gd name="adj1" fmla="val 88326"/>
                <a:gd name="adj2" fmla="val -49910"/>
                <a:gd name="adj3" fmla="val 1666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feld 54"/>
            <p:cNvSpPr txBox="1"/>
            <p:nvPr/>
          </p:nvSpPr>
          <p:spPr>
            <a:xfrm>
              <a:off x="4978801" y="4964566"/>
              <a:ext cx="1080890" cy="1015663"/>
            </a:xfrm>
            <a:prstGeom prst="rect">
              <a:avLst/>
            </a:prstGeom>
            <a:noFill/>
          </p:spPr>
          <p:txBody>
            <a:bodyPr wrap="square" rtlCol="0">
              <a:spAutoFit/>
            </a:bodyPr>
            <a:lstStyle/>
            <a:p>
              <a:r>
                <a:rPr lang="en-US" sz="6000" dirty="0" smtClean="0">
                  <a:solidFill>
                    <a:schemeClr val="accent1"/>
                  </a:solidFill>
                </a:rPr>
                <a:t>👨</a:t>
              </a:r>
              <a:endParaRPr lang="en-US" sz="6000" dirty="0">
                <a:solidFill>
                  <a:schemeClr val="accent1"/>
                </a:solidFill>
              </a:endParaRPr>
            </a:p>
          </p:txBody>
        </p:sp>
      </p:grpSp>
      <p:sp>
        <p:nvSpPr>
          <p:cNvPr id="56" name="Textfeld 55"/>
          <p:cNvSpPr txBox="1"/>
          <p:nvPr/>
        </p:nvSpPr>
        <p:spPr>
          <a:xfrm>
            <a:off x="4780555" y="3790974"/>
            <a:ext cx="3389092" cy="369332"/>
          </a:xfrm>
          <a:prstGeom prst="rect">
            <a:avLst/>
          </a:prstGeom>
          <a:noFill/>
        </p:spPr>
        <p:txBody>
          <a:bodyPr wrap="square" rtlCol="0">
            <a:spAutoFit/>
          </a:bodyPr>
          <a:lstStyle/>
          <a:p>
            <a:r>
              <a:rPr lang="en-US" b="1" dirty="0" smtClean="0"/>
              <a:t>Understanding social context</a:t>
            </a:r>
            <a:endParaRPr lang="en-US" b="1" dirty="0"/>
          </a:p>
        </p:txBody>
      </p:sp>
    </p:spTree>
    <p:extLst>
      <p:ext uri="{BB962C8B-B14F-4D97-AF65-F5344CB8AC3E}">
        <p14:creationId xmlns:p14="http://schemas.microsoft.com/office/powerpoint/2010/main" val="3054631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Computational Argumentation</a:t>
            </a:r>
            <a:br>
              <a:rPr lang="en-US" dirty="0" smtClean="0"/>
            </a:br>
            <a:r>
              <a:rPr lang="en-US" sz="2000" dirty="0" smtClean="0">
                <a:solidFill>
                  <a:srgbClr val="7F7F7F"/>
                </a:solidFill>
              </a:rPr>
              <a:t>From the serious game viewpoint</a:t>
            </a:r>
            <a:endParaRPr lang="en-US" dirty="0">
              <a:solidFill>
                <a:srgbClr val="7F7F7F"/>
              </a:solidFill>
            </a:endParaRPr>
          </a:p>
        </p:txBody>
      </p:sp>
      <p:sp>
        <p:nvSpPr>
          <p:cNvPr id="3" name="Inhaltsplatzhalter 2"/>
          <p:cNvSpPr>
            <a:spLocks noGrp="1"/>
          </p:cNvSpPr>
          <p:nvPr>
            <p:ph idx="1"/>
          </p:nvPr>
        </p:nvSpPr>
        <p:spPr/>
        <p:txBody>
          <a:bodyPr/>
          <a:lstStyle/>
          <a:p>
            <a:r>
              <a:rPr lang="en-US" dirty="0" smtClean="0"/>
              <a:t>Much beyond understanding a single word in context</a:t>
            </a:r>
            <a:endParaRPr lang="en-US" dirty="0"/>
          </a:p>
          <a:p>
            <a:r>
              <a:rPr lang="en-US" dirty="0" smtClean="0"/>
              <a:t>Requires deliberative thinking</a:t>
            </a:r>
            <a:endParaRPr lang="en-US" dirty="0"/>
          </a:p>
          <a:p>
            <a:r>
              <a:rPr lang="en-US" dirty="0" smtClean="0"/>
              <a:t>Even expert are bad at it (such as “find a claim”) </a:t>
            </a:r>
            <a:r>
              <a:rPr lang="en-US" sz="1600" dirty="0" smtClean="0">
                <a:solidFill>
                  <a:srgbClr val="7F7F7F"/>
                </a:solidFill>
              </a:rPr>
              <a:t>(</a:t>
            </a:r>
            <a:r>
              <a:rPr lang="en-US" sz="1600" dirty="0" err="1" smtClean="0">
                <a:solidFill>
                  <a:srgbClr val="7F7F7F"/>
                </a:solidFill>
              </a:rPr>
              <a:t>Paglieri</a:t>
            </a:r>
            <a:r>
              <a:rPr lang="en-US" sz="1600" dirty="0" smtClean="0">
                <a:solidFill>
                  <a:srgbClr val="7F7F7F"/>
                </a:solidFill>
              </a:rPr>
              <a:t>, 2017)</a:t>
            </a:r>
            <a:endParaRPr lang="en-US" sz="1600" dirty="0">
              <a:solidFill>
                <a:srgbClr val="7F7F7F"/>
              </a:solidFill>
            </a:endParaRPr>
          </a:p>
        </p:txBody>
      </p:sp>
      <p:pic>
        <p:nvPicPr>
          <p:cNvPr id="5" name="Picture 4" descr="emo-smiley-sad-balls-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055" y="3196237"/>
            <a:ext cx="3135729" cy="2351797"/>
          </a:xfrm>
          <a:prstGeom prst="rect">
            <a:avLst/>
          </a:prstGeom>
        </p:spPr>
      </p:pic>
      <p:sp>
        <p:nvSpPr>
          <p:cNvPr id="6" name="TextBox 5"/>
          <p:cNvSpPr txBox="1"/>
          <p:nvPr/>
        </p:nvSpPr>
        <p:spPr>
          <a:xfrm>
            <a:off x="250825" y="5810189"/>
            <a:ext cx="8539973" cy="523220"/>
          </a:xfrm>
          <a:prstGeom prst="rect">
            <a:avLst/>
          </a:prstGeom>
          <a:noFill/>
        </p:spPr>
        <p:txBody>
          <a:bodyPr wrap="square" rtlCol="0">
            <a:spAutoFit/>
          </a:bodyPr>
          <a:lstStyle/>
          <a:p>
            <a:r>
              <a:rPr lang="en-US" sz="1400" dirty="0" err="1">
                <a:solidFill>
                  <a:srgbClr val="7F7F7F"/>
                </a:solidFill>
              </a:rPr>
              <a:t>Paglieri</a:t>
            </a:r>
            <a:r>
              <a:rPr lang="en-US" sz="1400" dirty="0">
                <a:solidFill>
                  <a:srgbClr val="7F7F7F"/>
                </a:solidFill>
              </a:rPr>
              <a:t>, F. (2017). A Plea for Ecological Argument Technologies. Philosophy &amp; Technology, 30(2), 209–238. 10.1007/s13347-016-0222-6</a:t>
            </a:r>
          </a:p>
        </p:txBody>
      </p:sp>
    </p:spTree>
    <p:extLst>
      <p:ext uri="{BB962C8B-B14F-4D97-AF65-F5344CB8AC3E}">
        <p14:creationId xmlns:p14="http://schemas.microsoft.com/office/powerpoint/2010/main" val="4066137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Argotario</a:t>
            </a:r>
            <a:br>
              <a:rPr lang="en-US" dirty="0" smtClean="0"/>
            </a:br>
            <a:r>
              <a:rPr lang="en-US" sz="2000" dirty="0" smtClean="0">
                <a:solidFill>
                  <a:schemeClr val="tx1">
                    <a:lumMod val="50000"/>
                    <a:lumOff val="50000"/>
                  </a:schemeClr>
                </a:solidFill>
              </a:rPr>
              <a:t>Computational Argumentation meets Serious Games</a:t>
            </a:r>
            <a:endParaRPr lang="en-US" dirty="0">
              <a:solidFill>
                <a:schemeClr val="tx1">
                  <a:lumMod val="50000"/>
                  <a:lumOff val="50000"/>
                </a:schemeClr>
              </a:solidFill>
            </a:endParaRPr>
          </a:p>
        </p:txBody>
      </p:sp>
      <p:sp>
        <p:nvSpPr>
          <p:cNvPr id="3" name="Inhaltsplatzhalter 2"/>
          <p:cNvSpPr>
            <a:spLocks noGrp="1"/>
          </p:cNvSpPr>
          <p:nvPr>
            <p:ph idx="1"/>
          </p:nvPr>
        </p:nvSpPr>
        <p:spPr/>
        <p:txBody>
          <a:bodyPr/>
          <a:lstStyle/>
          <a:p>
            <a:r>
              <a:rPr lang="en-US" dirty="0" smtClean="0"/>
              <a:t>Conceived with the following gaming idea</a:t>
            </a:r>
          </a:p>
          <a:p>
            <a:pPr lvl="1"/>
            <a:r>
              <a:rPr lang="en-US" dirty="0" smtClean="0"/>
              <a:t>Find “premises” and “claims” in arguments</a:t>
            </a:r>
          </a:p>
          <a:p>
            <a:pPr lvl="1"/>
            <a:r>
              <a:rPr lang="en-US" dirty="0" smtClean="0"/>
              <a:t>Identify the correct stance of an argument</a:t>
            </a:r>
          </a:p>
          <a:p>
            <a:pPr lvl="1"/>
            <a:r>
              <a:rPr lang="en-US" dirty="0" smtClean="0"/>
              <a:t>Compose an argument</a:t>
            </a:r>
          </a:p>
          <a:p>
            <a:pPr lvl="1"/>
            <a:r>
              <a:rPr lang="mr-IN" dirty="0" smtClean="0"/>
              <a:t>…</a:t>
            </a:r>
            <a:r>
              <a:rPr lang="cs-CZ" dirty="0" smtClean="0"/>
              <a:t>and </a:t>
            </a:r>
            <a:r>
              <a:rPr lang="en-US" dirty="0" smtClean="0"/>
              <a:t>earn points, get better in arguing!</a:t>
            </a:r>
          </a:p>
        </p:txBody>
      </p:sp>
      <p:grpSp>
        <p:nvGrpSpPr>
          <p:cNvPr id="4" name="Gruppieren 3"/>
          <p:cNvGrpSpPr/>
          <p:nvPr/>
        </p:nvGrpSpPr>
        <p:grpSpPr>
          <a:xfrm>
            <a:off x="5657934" y="4914634"/>
            <a:ext cx="2489821" cy="892899"/>
            <a:chOff x="484595" y="3029787"/>
            <a:chExt cx="2489821" cy="892899"/>
          </a:xfrm>
        </p:grpSpPr>
        <p:pic>
          <p:nvPicPr>
            <p:cNvPr id="5" name="Picture 12" descr="Typ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595" y="3029787"/>
              <a:ext cx="1030695" cy="892899"/>
            </a:xfrm>
            <a:prstGeom prst="rect">
              <a:avLst/>
            </a:prstGeom>
            <a:ln>
              <a:solidFill>
                <a:schemeClr val="tx1"/>
              </a:solidFill>
            </a:ln>
          </p:spPr>
        </p:pic>
        <p:grpSp>
          <p:nvGrpSpPr>
            <p:cNvPr id="6" name="Group 5130"/>
            <p:cNvGrpSpPr/>
            <p:nvPr/>
          </p:nvGrpSpPr>
          <p:grpSpPr>
            <a:xfrm>
              <a:off x="2141745" y="3082343"/>
              <a:ext cx="832671" cy="840343"/>
              <a:chOff x="4995393" y="4519316"/>
              <a:chExt cx="1169640" cy="1276221"/>
            </a:xfrm>
          </p:grpSpPr>
          <p:sp>
            <p:nvSpPr>
              <p:cNvPr id="11" name="Oval 4"/>
              <p:cNvSpPr/>
              <p:nvPr/>
            </p:nvSpPr>
            <p:spPr>
              <a:xfrm>
                <a:off x="4995393" y="5013686"/>
                <a:ext cx="304800" cy="304800"/>
              </a:xfrm>
              <a:prstGeom prst="ellipse">
                <a:avLst/>
              </a:prstGeom>
              <a:solidFill>
                <a:srgbClr val="B0C8EE"/>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3"/>
              <p:cNvSpPr/>
              <p:nvPr/>
            </p:nvSpPr>
            <p:spPr>
              <a:xfrm>
                <a:off x="5604993" y="5013686"/>
                <a:ext cx="304800" cy="304800"/>
              </a:xfrm>
              <a:prstGeom prst="ellipse">
                <a:avLst/>
              </a:prstGeom>
              <a:solidFill>
                <a:srgbClr val="B0C8EE"/>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4"/>
              <p:cNvSpPr/>
              <p:nvPr/>
            </p:nvSpPr>
            <p:spPr>
              <a:xfrm>
                <a:off x="5300193" y="4519316"/>
                <a:ext cx="304800" cy="304800"/>
              </a:xfrm>
              <a:prstGeom prst="ellipse">
                <a:avLst/>
              </a:prstGeom>
              <a:solidFill>
                <a:srgbClr val="C9E4A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9E4A3"/>
                  </a:solidFill>
                </a:endParaRPr>
              </a:p>
            </p:txBody>
          </p:sp>
          <p:sp>
            <p:nvSpPr>
              <p:cNvPr id="14" name="Oval 18"/>
              <p:cNvSpPr/>
              <p:nvPr/>
            </p:nvSpPr>
            <p:spPr>
              <a:xfrm>
                <a:off x="5360640" y="5486400"/>
                <a:ext cx="304800" cy="304800"/>
              </a:xfrm>
              <a:prstGeom prst="ellipse">
                <a:avLst/>
              </a:prstGeom>
              <a:solidFill>
                <a:srgbClr val="FDF59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Arrow Connector 6"/>
              <p:cNvCxnSpPr>
                <a:stCxn id="11" idx="0"/>
                <a:endCxn id="13" idx="4"/>
              </p:cNvCxnSpPr>
              <p:nvPr/>
            </p:nvCxnSpPr>
            <p:spPr>
              <a:xfrm flipV="1">
                <a:off x="5147793" y="4824116"/>
                <a:ext cx="304800" cy="189570"/>
              </a:xfrm>
              <a:prstGeom prst="straightConnector1">
                <a:avLst/>
              </a:prstGeom>
              <a:ln w="12700">
                <a:tailEnd type="triangle"/>
              </a:ln>
              <a:effectLst/>
            </p:spPr>
            <p:style>
              <a:lnRef idx="2">
                <a:schemeClr val="accent4"/>
              </a:lnRef>
              <a:fillRef idx="0">
                <a:schemeClr val="accent4"/>
              </a:fillRef>
              <a:effectRef idx="1">
                <a:schemeClr val="accent4"/>
              </a:effectRef>
              <a:fontRef idx="minor">
                <a:schemeClr val="tx1"/>
              </a:fontRef>
            </p:style>
          </p:cxnSp>
          <p:sp>
            <p:nvSpPr>
              <p:cNvPr id="16" name="Oval 34"/>
              <p:cNvSpPr/>
              <p:nvPr/>
            </p:nvSpPr>
            <p:spPr>
              <a:xfrm>
                <a:off x="5860233" y="5490737"/>
                <a:ext cx="304800" cy="304800"/>
              </a:xfrm>
              <a:prstGeom prst="ellipse">
                <a:avLst/>
              </a:prstGeom>
              <a:solidFill>
                <a:srgbClr val="FDF59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7" name="Straight Arrow Connector 54"/>
            <p:cNvCxnSpPr>
              <a:stCxn id="12" idx="0"/>
              <a:endCxn id="13" idx="4"/>
            </p:cNvCxnSpPr>
            <p:nvPr/>
          </p:nvCxnSpPr>
          <p:spPr>
            <a:xfrm flipH="1" flipV="1">
              <a:off x="2467227" y="3283042"/>
              <a:ext cx="216988" cy="124825"/>
            </a:xfrm>
            <a:prstGeom prst="straightConnector1">
              <a:avLst/>
            </a:prstGeom>
            <a:ln w="12700">
              <a:tailEnd type="triangle"/>
            </a:ln>
            <a:effectLst/>
          </p:spPr>
          <p:style>
            <a:lnRef idx="2">
              <a:schemeClr val="accent4"/>
            </a:lnRef>
            <a:fillRef idx="0">
              <a:schemeClr val="accent4"/>
            </a:fillRef>
            <a:effectRef idx="1">
              <a:schemeClr val="accent4"/>
            </a:effectRef>
            <a:fontRef idx="minor">
              <a:schemeClr val="tx1"/>
            </a:fontRef>
          </p:style>
        </p:cxnSp>
        <p:cxnSp>
          <p:nvCxnSpPr>
            <p:cNvPr id="8" name="Straight Arrow Connector 62"/>
            <p:cNvCxnSpPr>
              <a:stCxn id="14" idx="0"/>
              <a:endCxn id="12" idx="4"/>
            </p:cNvCxnSpPr>
            <p:nvPr/>
          </p:nvCxnSpPr>
          <p:spPr>
            <a:xfrm flipV="1">
              <a:off x="2510260" y="3608566"/>
              <a:ext cx="173955" cy="110565"/>
            </a:xfrm>
            <a:prstGeom prst="straightConnector1">
              <a:avLst/>
            </a:prstGeom>
            <a:ln w="12700">
              <a:tailEnd type="triangle"/>
            </a:ln>
            <a:effectLst/>
          </p:spPr>
          <p:style>
            <a:lnRef idx="2">
              <a:schemeClr val="accent4"/>
            </a:lnRef>
            <a:fillRef idx="0">
              <a:schemeClr val="accent4"/>
            </a:fillRef>
            <a:effectRef idx="1">
              <a:schemeClr val="accent4"/>
            </a:effectRef>
            <a:fontRef idx="minor">
              <a:schemeClr val="tx1"/>
            </a:fontRef>
          </p:style>
        </p:cxnSp>
        <p:cxnSp>
          <p:nvCxnSpPr>
            <p:cNvPr id="9" name="Straight Arrow Connector 65"/>
            <p:cNvCxnSpPr>
              <a:stCxn id="16" idx="0"/>
              <a:endCxn id="12" idx="4"/>
            </p:cNvCxnSpPr>
            <p:nvPr/>
          </p:nvCxnSpPr>
          <p:spPr>
            <a:xfrm flipH="1" flipV="1">
              <a:off x="2684215" y="3608566"/>
              <a:ext cx="181707" cy="113421"/>
            </a:xfrm>
            <a:prstGeom prst="straightConnector1">
              <a:avLst/>
            </a:prstGeom>
            <a:ln w="12700">
              <a:tailEnd type="triangle"/>
            </a:ln>
            <a:effectLst/>
          </p:spPr>
          <p:style>
            <a:lnRef idx="2">
              <a:schemeClr val="accent4"/>
            </a:lnRef>
            <a:fillRef idx="0">
              <a:schemeClr val="accent4"/>
            </a:fillRef>
            <a:effectRef idx="1">
              <a:schemeClr val="accent4"/>
            </a:effectRef>
            <a:fontRef idx="minor">
              <a:schemeClr val="tx1"/>
            </a:fontRef>
          </p:style>
        </p:cxnSp>
        <p:sp>
          <p:nvSpPr>
            <p:cNvPr id="10" name="Pfeil nach rechts 9"/>
            <p:cNvSpPr/>
            <p:nvPr/>
          </p:nvSpPr>
          <p:spPr>
            <a:xfrm>
              <a:off x="1747695" y="3415501"/>
              <a:ext cx="241852" cy="228413"/>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0226856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Serious games for NLP</a:t>
            </a:r>
            <a:br>
              <a:rPr lang="en-US" dirty="0" smtClean="0"/>
            </a:br>
            <a:r>
              <a:rPr lang="en-US" sz="2000" dirty="0" smtClean="0">
                <a:solidFill>
                  <a:schemeClr val="tx1">
                    <a:lumMod val="50000"/>
                    <a:lumOff val="50000"/>
                  </a:schemeClr>
                </a:solidFill>
              </a:rPr>
              <a:t>First encounters</a:t>
            </a:r>
            <a:endParaRPr lang="en-US" sz="2000" dirty="0">
              <a:solidFill>
                <a:schemeClr val="tx1">
                  <a:lumMod val="50000"/>
                  <a:lumOff val="50000"/>
                </a:schemeClr>
              </a:solidFill>
            </a:endParaRPr>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64980" y="1476375"/>
            <a:ext cx="5794720" cy="3984714"/>
          </a:xfrm>
        </p:spPr>
      </p:pic>
      <p:sp>
        <p:nvSpPr>
          <p:cNvPr id="5" name="Textfeld 4"/>
          <p:cNvSpPr txBox="1"/>
          <p:nvPr/>
        </p:nvSpPr>
        <p:spPr>
          <a:xfrm>
            <a:off x="358775" y="5613488"/>
            <a:ext cx="8480425" cy="738664"/>
          </a:xfrm>
          <a:prstGeom prst="rect">
            <a:avLst/>
          </a:prstGeom>
          <a:noFill/>
        </p:spPr>
        <p:txBody>
          <a:bodyPr wrap="square" rtlCol="0">
            <a:spAutoFit/>
          </a:bodyPr>
          <a:lstStyle/>
          <a:p>
            <a:r>
              <a:rPr lang="en-US" sz="1400" dirty="0" err="1">
                <a:solidFill>
                  <a:schemeClr val="tx1">
                    <a:lumMod val="50000"/>
                    <a:lumOff val="50000"/>
                  </a:schemeClr>
                </a:solidFill>
              </a:rPr>
              <a:t>Eickhoff</a:t>
            </a:r>
            <a:r>
              <a:rPr lang="en-US" sz="1400" dirty="0">
                <a:solidFill>
                  <a:schemeClr val="tx1">
                    <a:lumMod val="50000"/>
                    <a:lumOff val="50000"/>
                  </a:schemeClr>
                </a:solidFill>
              </a:rPr>
              <a:t>, C., Harris, C. G., de </a:t>
            </a:r>
            <a:r>
              <a:rPr lang="en-US" sz="1400" dirty="0" err="1">
                <a:solidFill>
                  <a:schemeClr val="tx1">
                    <a:lumMod val="50000"/>
                    <a:lumOff val="50000"/>
                  </a:schemeClr>
                </a:solidFill>
              </a:rPr>
              <a:t>Vries</a:t>
            </a:r>
            <a:r>
              <a:rPr lang="en-US" sz="1400" dirty="0">
                <a:solidFill>
                  <a:schemeClr val="tx1">
                    <a:lumMod val="50000"/>
                    <a:lumOff val="50000"/>
                  </a:schemeClr>
                </a:solidFill>
              </a:rPr>
              <a:t>, A. P., &amp; Srinivasan, P. (2012). Quality through flow and immersion: gamifying crowdsourced relevance assessments. In Proceedings of the 35th international ACM SIGIR conference on Research and development in information retrieval - SIGIR ’12 (pp. 871–880</a:t>
            </a:r>
            <a:r>
              <a:rPr lang="en-US" sz="1400" dirty="0" smtClean="0">
                <a:solidFill>
                  <a:schemeClr val="tx1">
                    <a:lumMod val="50000"/>
                    <a:lumOff val="50000"/>
                  </a:schemeClr>
                </a:solidFill>
              </a:rPr>
              <a:t>).</a:t>
            </a:r>
            <a:endParaRPr lang="en-US" sz="1400" dirty="0">
              <a:solidFill>
                <a:schemeClr val="tx1">
                  <a:lumMod val="50000"/>
                  <a:lumOff val="50000"/>
                </a:schemeClr>
              </a:solidFill>
            </a:endParaRP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75" y="2586036"/>
            <a:ext cx="4476750" cy="1171575"/>
          </a:xfrm>
          <a:prstGeom prst="rect">
            <a:avLst/>
          </a:prstGeom>
        </p:spPr>
      </p:pic>
      <p:sp>
        <p:nvSpPr>
          <p:cNvPr id="7" name="Rechteck 6"/>
          <p:cNvSpPr/>
          <p:nvPr/>
        </p:nvSpPr>
        <p:spPr>
          <a:xfrm>
            <a:off x="2371725" y="3194046"/>
            <a:ext cx="2463800" cy="307977"/>
          </a:xfrm>
          <a:prstGeom prst="rect">
            <a:avLst/>
          </a:prstGeom>
          <a:noFill/>
          <a:ln w="76200">
            <a:solidFill>
              <a:schemeClr val="accent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3185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smtClean="0"/>
              <a:t>Argotario</a:t>
            </a:r>
            <a:br>
              <a:rPr lang="en-US" dirty="0" smtClean="0"/>
            </a:br>
            <a:r>
              <a:rPr lang="en-US" sz="2000" dirty="0" smtClean="0">
                <a:solidFill>
                  <a:schemeClr val="tx1">
                    <a:lumMod val="50000"/>
                    <a:lumOff val="50000"/>
                  </a:schemeClr>
                </a:solidFill>
              </a:rPr>
              <a:t>Design and usability have high priority</a:t>
            </a:r>
            <a:endParaRPr lang="de-DE" dirty="0">
              <a:solidFill>
                <a:schemeClr val="tx1">
                  <a:lumMod val="50000"/>
                  <a:lumOff val="50000"/>
                </a:schemeClr>
              </a:solidFill>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8800" y="1592262"/>
            <a:ext cx="5079115" cy="3013069"/>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75" y="1592262"/>
            <a:ext cx="2260600" cy="4787533"/>
          </a:xfrm>
          <a:prstGeom prst="rect">
            <a:avLst/>
          </a:prstGeom>
        </p:spPr>
      </p:pic>
      <p:sp>
        <p:nvSpPr>
          <p:cNvPr id="7" name="Textfeld 6"/>
          <p:cNvSpPr txBox="1"/>
          <p:nvPr/>
        </p:nvSpPr>
        <p:spPr>
          <a:xfrm>
            <a:off x="2882900" y="5085414"/>
            <a:ext cx="6070600" cy="369332"/>
          </a:xfrm>
          <a:prstGeom prst="rect">
            <a:avLst/>
          </a:prstGeom>
          <a:noFill/>
        </p:spPr>
        <p:txBody>
          <a:bodyPr wrap="square" rtlCol="0">
            <a:spAutoFit/>
          </a:bodyPr>
          <a:lstStyle/>
          <a:p>
            <a:r>
              <a:rPr lang="en-US" dirty="0" smtClean="0"/>
              <a:t>Built with modern full-stack technologies</a:t>
            </a:r>
            <a:endParaRPr lang="en-US" dirty="0"/>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2900" y="5650564"/>
            <a:ext cx="635000" cy="635000"/>
          </a:xfrm>
          <a:prstGeom prst="rect">
            <a:avLst/>
          </a:prstGeom>
        </p:spPr>
      </p:pic>
      <p:pic>
        <p:nvPicPr>
          <p:cNvPr id="9" name="Grafik 8"/>
          <p:cNvPicPr>
            <a:picLocks noChangeAspect="1"/>
          </p:cNvPicPr>
          <p:nvPr/>
        </p:nvPicPr>
        <p:blipFill rotWithShape="1">
          <a:blip r:embed="rId5">
            <a:extLst>
              <a:ext uri="{28A0092B-C50C-407E-A947-70E740481C1C}">
                <a14:useLocalDpi xmlns:a14="http://schemas.microsoft.com/office/drawing/2010/main" val="0"/>
              </a:ext>
            </a:extLst>
          </a:blip>
          <a:srcRect t="29428" b="29428"/>
          <a:stretch/>
        </p:blipFill>
        <p:spPr>
          <a:xfrm>
            <a:off x="3695701" y="5621971"/>
            <a:ext cx="1612900" cy="663593"/>
          </a:xfrm>
          <a:prstGeom prst="rect">
            <a:avLst/>
          </a:prstGeom>
        </p:spPr>
      </p:pic>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2" y="5745910"/>
            <a:ext cx="1574800" cy="415714"/>
          </a:xfrm>
          <a:prstGeom prst="rect">
            <a:avLst/>
          </a:prstGeom>
        </p:spPr>
      </p:pic>
      <p:pic>
        <p:nvPicPr>
          <p:cNvPr id="12" name="Grafi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626" y="5794168"/>
            <a:ext cx="1218315" cy="319199"/>
          </a:xfrm>
          <a:prstGeom prst="rect">
            <a:avLst/>
          </a:prstGeom>
        </p:spPr>
      </p:pic>
    </p:spTree>
    <p:extLst>
      <p:ext uri="{BB962C8B-B14F-4D97-AF65-F5344CB8AC3E}">
        <p14:creationId xmlns:p14="http://schemas.microsoft.com/office/powerpoint/2010/main" val="30250064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smtClean="0"/>
              <a:t>Argotario (version 1)</a:t>
            </a:r>
            <a:br>
              <a:rPr lang="en-US" dirty="0" smtClean="0"/>
            </a:br>
            <a:r>
              <a:rPr lang="en-US" sz="2000" dirty="0" smtClean="0">
                <a:solidFill>
                  <a:schemeClr val="tx1">
                    <a:lumMod val="50000"/>
                    <a:lumOff val="50000"/>
                  </a:schemeClr>
                </a:solidFill>
              </a:rPr>
              <a:t>Game rounds – easy tasks</a:t>
            </a:r>
            <a:endParaRPr lang="en-US" dirty="0">
              <a:solidFill>
                <a:schemeClr val="tx1">
                  <a:lumMod val="50000"/>
                  <a:lumOff val="50000"/>
                </a:schemeClr>
              </a:solidFill>
            </a:endParaRPr>
          </a:p>
        </p:txBody>
      </p:sp>
      <p:sp>
        <p:nvSpPr>
          <p:cNvPr id="4" name="Inhaltsplatzhalter 3"/>
          <p:cNvSpPr>
            <a:spLocks noGrp="1"/>
          </p:cNvSpPr>
          <p:nvPr>
            <p:ph idx="1"/>
          </p:nvPr>
        </p:nvSpPr>
        <p:spPr>
          <a:xfrm>
            <a:off x="250825" y="5562600"/>
            <a:ext cx="8639175" cy="819150"/>
          </a:xfrm>
        </p:spPr>
        <p:txBody>
          <a:bodyPr numCol="2" spcCol="468000"/>
          <a:lstStyle/>
          <a:p>
            <a:r>
              <a:rPr lang="en-US" dirty="0" smtClean="0"/>
              <a:t>Guessing stance from incomplete arguments</a:t>
            </a:r>
            <a:endParaRPr lang="en-US" dirty="0"/>
          </a:p>
          <a:p>
            <a:r>
              <a:rPr lang="en-US" dirty="0" smtClean="0"/>
              <a:t>Finding “claim” or “reason”</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685" y="1625151"/>
            <a:ext cx="3319688" cy="3815212"/>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059" y="1625151"/>
            <a:ext cx="3322927" cy="3815212"/>
          </a:xfrm>
          <a:prstGeom prst="rect">
            <a:avLst/>
          </a:prstGeom>
        </p:spPr>
      </p:pic>
    </p:spTree>
    <p:extLst>
      <p:ext uri="{BB962C8B-B14F-4D97-AF65-F5344CB8AC3E}">
        <p14:creationId xmlns:p14="http://schemas.microsoft.com/office/powerpoint/2010/main" val="4148021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a:t>Argotario (version 1)</a:t>
            </a:r>
            <a:br>
              <a:rPr lang="en-US" dirty="0"/>
            </a:br>
            <a:r>
              <a:rPr lang="en-US" dirty="0">
                <a:solidFill>
                  <a:schemeClr val="tx1">
                    <a:lumMod val="50000"/>
                    <a:lumOff val="50000"/>
                  </a:schemeClr>
                </a:solidFill>
              </a:rPr>
              <a:t>Game rounds – </a:t>
            </a:r>
            <a:r>
              <a:rPr lang="en-US" dirty="0" smtClean="0">
                <a:solidFill>
                  <a:schemeClr val="tx1">
                    <a:lumMod val="50000"/>
                    <a:lumOff val="50000"/>
                  </a:schemeClr>
                </a:solidFill>
              </a:rPr>
              <a:t>hard task</a:t>
            </a:r>
            <a:endParaRPr lang="de-DE"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01" y="1559702"/>
            <a:ext cx="2682106" cy="4409298"/>
          </a:xfrm>
          <a:prstGeom prst="rect">
            <a:avLst/>
          </a:prstGeom>
        </p:spPr>
      </p:pic>
      <p:sp>
        <p:nvSpPr>
          <p:cNvPr id="2" name="Inhaltsplatzhalter 1"/>
          <p:cNvSpPr>
            <a:spLocks noGrp="1"/>
          </p:cNvSpPr>
          <p:nvPr>
            <p:ph idx="1"/>
          </p:nvPr>
        </p:nvSpPr>
        <p:spPr>
          <a:xfrm>
            <a:off x="250825" y="5969000"/>
            <a:ext cx="8640763" cy="449118"/>
          </a:xfrm>
        </p:spPr>
        <p:txBody>
          <a:bodyPr/>
          <a:lstStyle/>
          <a:p>
            <a:r>
              <a:rPr lang="en-US" dirty="0" smtClean="0"/>
              <a:t>Writing a new argument</a:t>
            </a:r>
            <a:endParaRPr lang="en-US" dirty="0"/>
          </a:p>
        </p:txBody>
      </p:sp>
      <p:sp>
        <p:nvSpPr>
          <p:cNvPr id="8" name="Abgerundetes Rechteck 7"/>
          <p:cNvSpPr/>
          <p:nvPr/>
        </p:nvSpPr>
        <p:spPr>
          <a:xfrm>
            <a:off x="4035768" y="2170501"/>
            <a:ext cx="4622800" cy="3949700"/>
          </a:xfrm>
          <a:prstGeom prst="roundRect">
            <a:avLst>
              <a:gd name="adj" fmla="val 7046"/>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700" y="2425056"/>
            <a:ext cx="4363136" cy="2295192"/>
          </a:xfrm>
          <a:prstGeom prst="rect">
            <a:avLst/>
          </a:prstGeom>
        </p:spPr>
      </p:pic>
      <p:sp>
        <p:nvSpPr>
          <p:cNvPr id="9" name="Textfeld 8"/>
          <p:cNvSpPr txBox="1"/>
          <p:nvPr/>
        </p:nvSpPr>
        <p:spPr>
          <a:xfrm>
            <a:off x="4203700" y="4994366"/>
            <a:ext cx="4363136" cy="923330"/>
          </a:xfrm>
          <a:prstGeom prst="rect">
            <a:avLst/>
          </a:prstGeom>
          <a:noFill/>
        </p:spPr>
        <p:txBody>
          <a:bodyPr wrap="square" rtlCol="0">
            <a:spAutoFit/>
          </a:bodyPr>
          <a:lstStyle/>
          <a:p>
            <a:r>
              <a:rPr lang="en-US" dirty="0"/>
              <a:t>All data in the game are user-generated and their validity is confirmed over time by the </a:t>
            </a:r>
            <a:r>
              <a:rPr lang="en-US" dirty="0" smtClean="0"/>
              <a:t>crowd</a:t>
            </a:r>
            <a:endParaRPr lang="en-US" dirty="0"/>
          </a:p>
        </p:txBody>
      </p:sp>
    </p:spTree>
    <p:extLst>
      <p:ext uri="{BB962C8B-B14F-4D97-AF65-F5344CB8AC3E}">
        <p14:creationId xmlns:p14="http://schemas.microsoft.com/office/powerpoint/2010/main" val="3676747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Argotario (version 1)</a:t>
            </a:r>
            <a:br>
              <a:rPr lang="en-US" dirty="0" smtClean="0"/>
            </a:br>
            <a:r>
              <a:rPr lang="en-US" sz="2000" dirty="0" smtClean="0">
                <a:solidFill>
                  <a:schemeClr val="tx1">
                    <a:lumMod val="50000"/>
                    <a:lumOff val="50000"/>
                  </a:schemeClr>
                </a:solidFill>
              </a:rPr>
              <a:t>How well we did?</a:t>
            </a:r>
            <a:endParaRPr lang="en-US" dirty="0">
              <a:solidFill>
                <a:schemeClr val="tx1">
                  <a:lumMod val="50000"/>
                  <a:lumOff val="50000"/>
                </a:schemeClr>
              </a:solidFill>
            </a:endParaRPr>
          </a:p>
        </p:txBody>
      </p:sp>
      <p:sp>
        <p:nvSpPr>
          <p:cNvPr id="3" name="Inhaltsplatzhalter 2"/>
          <p:cNvSpPr>
            <a:spLocks noGrp="1"/>
          </p:cNvSpPr>
          <p:nvPr>
            <p:ph idx="1"/>
          </p:nvPr>
        </p:nvSpPr>
        <p:spPr/>
        <p:txBody>
          <a:bodyPr/>
          <a:lstStyle/>
          <a:p>
            <a:r>
              <a:rPr lang="en-US" dirty="0" smtClean="0"/>
              <a:t>The game was not really successful, despite its incentives</a:t>
            </a:r>
            <a:br>
              <a:rPr lang="en-US" dirty="0" smtClean="0"/>
            </a:br>
            <a:r>
              <a:rPr lang="en-US" dirty="0" smtClean="0"/>
              <a:t>(such as overall score rank)</a:t>
            </a:r>
          </a:p>
          <a:p>
            <a:endParaRPr lang="en-US" dirty="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r>
              <a:rPr lang="en-US" dirty="0" smtClean="0"/>
              <a:t>Reasons? We picked tasks which </a:t>
            </a:r>
            <a:r>
              <a:rPr lang="en-US" b="1" dirty="0" smtClean="0"/>
              <a:t>people are usually bad </a:t>
            </a:r>
            <a:r>
              <a:rPr lang="en-US" dirty="0" smtClean="0"/>
              <a:t>at!</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8857" y="2578100"/>
            <a:ext cx="2238529" cy="2570163"/>
          </a:xfrm>
          <a:prstGeom prst="rect">
            <a:avLst/>
          </a:prstGeom>
        </p:spPr>
      </p:pic>
      <p:sp>
        <p:nvSpPr>
          <p:cNvPr id="5" name="Abgerundete rechteckige Legende 4"/>
          <p:cNvSpPr/>
          <p:nvPr/>
        </p:nvSpPr>
        <p:spPr>
          <a:xfrm>
            <a:off x="5143500" y="2984500"/>
            <a:ext cx="2984500" cy="1473200"/>
          </a:xfrm>
          <a:prstGeom prst="wedgeRoundRectCallout">
            <a:avLst>
              <a:gd name="adj1" fmla="val -76153"/>
              <a:gd name="adj2" fmla="val 2112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t>Annotation tool in disguise!</a:t>
            </a:r>
            <a:endParaRPr lang="en-US" sz="2800" dirty="0"/>
          </a:p>
        </p:txBody>
      </p:sp>
    </p:spTree>
    <p:extLst>
      <p:ext uri="{BB962C8B-B14F-4D97-AF65-F5344CB8AC3E}">
        <p14:creationId xmlns:p14="http://schemas.microsoft.com/office/powerpoint/2010/main" val="3559358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Rethinking Argotario</a:t>
            </a:r>
            <a:br>
              <a:rPr lang="en-US" dirty="0" smtClean="0"/>
            </a:br>
            <a:r>
              <a:rPr lang="en-US" sz="2000" dirty="0" smtClean="0">
                <a:solidFill>
                  <a:schemeClr val="tx1">
                    <a:lumMod val="50000"/>
                    <a:lumOff val="50000"/>
                  </a:schemeClr>
                </a:solidFill>
              </a:rPr>
              <a:t>“Pivoting”</a:t>
            </a:r>
            <a:endParaRPr lang="en-US" dirty="0">
              <a:solidFill>
                <a:schemeClr val="tx1">
                  <a:lumMod val="50000"/>
                  <a:lumOff val="50000"/>
                </a:schemeClr>
              </a:solidFill>
            </a:endParaRPr>
          </a:p>
        </p:txBody>
      </p:sp>
      <p:sp>
        <p:nvSpPr>
          <p:cNvPr id="3" name="Inhaltsplatzhalter 2"/>
          <p:cNvSpPr>
            <a:spLocks noGrp="1"/>
          </p:cNvSpPr>
          <p:nvPr>
            <p:ph idx="1"/>
          </p:nvPr>
        </p:nvSpPr>
        <p:spPr/>
        <p:txBody>
          <a:bodyPr/>
          <a:lstStyle/>
          <a:p>
            <a:r>
              <a:rPr lang="en-US" dirty="0" smtClean="0"/>
              <a:t>Ask the right question</a:t>
            </a:r>
          </a:p>
          <a:p>
            <a:endParaRPr lang="en-US" dirty="0"/>
          </a:p>
          <a:p>
            <a:endParaRPr lang="en-US" dirty="0" smtClean="0"/>
          </a:p>
          <a:p>
            <a:endParaRPr lang="en-US" dirty="0"/>
          </a:p>
          <a:p>
            <a:endParaRPr lang="en-US" dirty="0" smtClean="0"/>
          </a:p>
          <a:p>
            <a:endParaRPr lang="en-US" dirty="0"/>
          </a:p>
          <a:p>
            <a:r>
              <a:rPr lang="en-US" dirty="0" smtClean="0"/>
              <a:t>We </a:t>
            </a:r>
            <a:r>
              <a:rPr lang="en-US" dirty="0"/>
              <a:t>knew </a:t>
            </a:r>
            <a:r>
              <a:rPr lang="en-US" dirty="0" smtClean="0"/>
              <a:t>it even </a:t>
            </a:r>
            <a:r>
              <a:rPr lang="en-US" dirty="0"/>
              <a:t>before </a:t>
            </a:r>
            <a:r>
              <a:rPr lang="en-US" dirty="0" smtClean="0"/>
              <a:t>reading the </a:t>
            </a:r>
            <a:r>
              <a:rPr lang="en-US" dirty="0"/>
              <a:t>book by Mercier and </a:t>
            </a:r>
            <a:r>
              <a:rPr lang="en-US" dirty="0" smtClean="0"/>
              <a:t>Sperber </a:t>
            </a:r>
            <a:r>
              <a:rPr lang="en-US" sz="1600" dirty="0" smtClean="0">
                <a:solidFill>
                  <a:schemeClr val="tx1">
                    <a:lumMod val="50000"/>
                    <a:lumOff val="50000"/>
                  </a:schemeClr>
                </a:solidFill>
              </a:rPr>
              <a:t>(2017)</a:t>
            </a:r>
            <a:endParaRPr lang="en-US" dirty="0">
              <a:solidFill>
                <a:schemeClr val="tx1">
                  <a:lumMod val="50000"/>
                  <a:lumOff val="50000"/>
                </a:schemeClr>
              </a:solidFill>
            </a:endParaRPr>
          </a:p>
          <a:p>
            <a:endParaRPr lang="en-US" dirty="0"/>
          </a:p>
          <a:p>
            <a:endParaRPr lang="en-US" dirty="0"/>
          </a:p>
          <a:p>
            <a:endParaRPr lang="en-US" dirty="0"/>
          </a:p>
          <a:p>
            <a:endParaRPr lang="en-US" dirty="0"/>
          </a:p>
        </p:txBody>
      </p:sp>
      <p:sp>
        <p:nvSpPr>
          <p:cNvPr id="5" name="Wolkenförmige Legende 4"/>
          <p:cNvSpPr/>
          <p:nvPr/>
        </p:nvSpPr>
        <p:spPr>
          <a:xfrm>
            <a:off x="825500" y="2159000"/>
            <a:ext cx="3733800" cy="1333500"/>
          </a:xfrm>
          <a:prstGeom prst="cloudCallout">
            <a:avLst>
              <a:gd name="adj1" fmla="val -59609"/>
              <a:gd name="adj2" fmla="val -498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are people good at in argumentation?</a:t>
            </a:r>
            <a:endParaRPr lang="en-US" dirty="0"/>
          </a:p>
        </p:txBody>
      </p:sp>
      <p:sp>
        <p:nvSpPr>
          <p:cNvPr id="6" name="Wolkenförmige Legende 5"/>
          <p:cNvSpPr/>
          <p:nvPr/>
        </p:nvSpPr>
        <p:spPr>
          <a:xfrm>
            <a:off x="4571207" y="2438400"/>
            <a:ext cx="3340100" cy="1270000"/>
          </a:xfrm>
          <a:prstGeom prst="cloudCallout">
            <a:avLst>
              <a:gd name="adj1" fmla="val 71182"/>
              <a:gd name="adj2" fmla="val -57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Spotting bad arguments!</a:t>
            </a:r>
            <a:endParaRPr lang="en-US" dirty="0"/>
          </a:p>
        </p:txBody>
      </p:sp>
      <p:sp>
        <p:nvSpPr>
          <p:cNvPr id="7" name="Textfeld 6"/>
          <p:cNvSpPr txBox="1"/>
          <p:nvPr/>
        </p:nvSpPr>
        <p:spPr>
          <a:xfrm>
            <a:off x="250825" y="6110341"/>
            <a:ext cx="8640764" cy="307777"/>
          </a:xfrm>
          <a:prstGeom prst="rect">
            <a:avLst/>
          </a:prstGeom>
          <a:noFill/>
        </p:spPr>
        <p:txBody>
          <a:bodyPr wrap="square" rtlCol="0">
            <a:spAutoFit/>
          </a:bodyPr>
          <a:lstStyle/>
          <a:p>
            <a:r>
              <a:rPr lang="en-US" sz="1400" dirty="0">
                <a:solidFill>
                  <a:schemeClr val="tx1">
                    <a:lumMod val="50000"/>
                    <a:lumOff val="50000"/>
                  </a:schemeClr>
                </a:solidFill>
              </a:rPr>
              <a:t>Hugo Mercier &amp; Dan Sperber (2017). The Enigma of Reason. Harvard University Press, Cambridge, </a:t>
            </a:r>
            <a:r>
              <a:rPr lang="en-US" sz="1400" dirty="0" smtClean="0">
                <a:solidFill>
                  <a:schemeClr val="tx1">
                    <a:lumMod val="50000"/>
                    <a:lumOff val="50000"/>
                  </a:schemeClr>
                </a:solidFill>
              </a:rPr>
              <a:t>MA</a:t>
            </a:r>
            <a:endParaRPr lang="en-US" sz="1400" dirty="0">
              <a:solidFill>
                <a:schemeClr val="tx1">
                  <a:lumMod val="50000"/>
                  <a:lumOff val="50000"/>
                </a:schemeClr>
              </a:solidFill>
            </a:endParaRPr>
          </a:p>
        </p:txBody>
      </p:sp>
      <p:sp>
        <p:nvSpPr>
          <p:cNvPr id="8" name="Wolkenförmige Legende 7"/>
          <p:cNvSpPr/>
          <p:nvPr/>
        </p:nvSpPr>
        <p:spPr>
          <a:xfrm>
            <a:off x="977900" y="4470400"/>
            <a:ext cx="3733800" cy="1333500"/>
          </a:xfrm>
          <a:prstGeom prst="cloudCallout">
            <a:avLst>
              <a:gd name="adj1" fmla="val -59609"/>
              <a:gd name="adj2" fmla="val -498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But are “bad arguments” of any use?</a:t>
            </a:r>
            <a:endParaRPr lang="en-US" dirty="0"/>
          </a:p>
        </p:txBody>
      </p:sp>
      <p:sp>
        <p:nvSpPr>
          <p:cNvPr id="9" name="Wolkenförmige Legende 8"/>
          <p:cNvSpPr/>
          <p:nvPr/>
        </p:nvSpPr>
        <p:spPr>
          <a:xfrm>
            <a:off x="4711700" y="4726041"/>
            <a:ext cx="3340100" cy="1270000"/>
          </a:xfrm>
          <a:prstGeom prst="cloudCallout">
            <a:avLst>
              <a:gd name="adj1" fmla="val 71182"/>
              <a:gd name="adj2" fmla="val -57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Have you heard of “fallacies”?</a:t>
            </a:r>
            <a:endParaRPr lang="en-US" dirty="0"/>
          </a:p>
        </p:txBody>
      </p:sp>
    </p:spTree>
    <p:extLst>
      <p:ext uri="{BB962C8B-B14F-4D97-AF65-F5344CB8AC3E}">
        <p14:creationId xmlns:p14="http://schemas.microsoft.com/office/powerpoint/2010/main" val="1254152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Rethinking Argotario</a:t>
            </a:r>
            <a:br>
              <a:rPr lang="en-US" dirty="0"/>
            </a:br>
            <a:r>
              <a:rPr lang="en-US" sz="2000" dirty="0">
                <a:solidFill>
                  <a:schemeClr val="tx1">
                    <a:lumMod val="50000"/>
                    <a:lumOff val="50000"/>
                  </a:schemeClr>
                </a:solidFill>
              </a:rPr>
              <a:t>Introducing fallacies</a:t>
            </a:r>
            <a:endParaRPr lang="en-US" dirty="0"/>
          </a:p>
        </p:txBody>
      </p:sp>
      <p:sp>
        <p:nvSpPr>
          <p:cNvPr id="3" name="Inhaltsplatzhalter 2"/>
          <p:cNvSpPr>
            <a:spLocks noGrp="1"/>
          </p:cNvSpPr>
          <p:nvPr>
            <p:ph idx="1"/>
          </p:nvPr>
        </p:nvSpPr>
        <p:spPr/>
        <p:txBody>
          <a:bodyPr/>
          <a:lstStyle/>
          <a:p>
            <a:r>
              <a:rPr lang="en-US" dirty="0" smtClean="0"/>
              <a:t>Fallacy is a prototypically bad argument, such as</a:t>
            </a:r>
            <a:endParaRPr lang="en-US" dirty="0"/>
          </a:p>
          <a:p>
            <a:endParaRPr lang="en-US" dirty="0"/>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20197" t="8371" r="19062" b="8930"/>
          <a:stretch/>
        </p:blipFill>
        <p:spPr>
          <a:xfrm>
            <a:off x="427254" y="4440128"/>
            <a:ext cx="1860297" cy="1849348"/>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l="20097" t="8004" r="20001" b="8004"/>
          <a:stretch/>
        </p:blipFill>
        <p:spPr>
          <a:xfrm>
            <a:off x="454206" y="2197199"/>
            <a:ext cx="1806394" cy="1849347"/>
          </a:xfrm>
          <a:prstGeom prst="rect">
            <a:avLst/>
          </a:prstGeom>
        </p:spPr>
      </p:pic>
      <p:sp>
        <p:nvSpPr>
          <p:cNvPr id="9" name="Textfeld 8"/>
          <p:cNvSpPr txBox="1"/>
          <p:nvPr/>
        </p:nvSpPr>
        <p:spPr>
          <a:xfrm>
            <a:off x="3011488" y="6135588"/>
            <a:ext cx="5880100" cy="307777"/>
          </a:xfrm>
          <a:prstGeom prst="rect">
            <a:avLst/>
          </a:prstGeom>
          <a:noFill/>
        </p:spPr>
        <p:txBody>
          <a:bodyPr wrap="square" rtlCol="0">
            <a:spAutoFit/>
          </a:bodyPr>
          <a:lstStyle/>
          <a:p>
            <a:pPr algn="r"/>
            <a:r>
              <a:rPr lang="en-US" sz="1400" dirty="0">
                <a:solidFill>
                  <a:schemeClr val="tx1">
                    <a:lumMod val="50000"/>
                    <a:lumOff val="50000"/>
                  </a:schemeClr>
                </a:solidFill>
              </a:rPr>
              <a:t>Graphics by David McCandless, InformationIsBeautiful.net</a:t>
            </a:r>
          </a:p>
        </p:txBody>
      </p:sp>
      <p:sp>
        <p:nvSpPr>
          <p:cNvPr id="10" name="Textfeld 9"/>
          <p:cNvSpPr txBox="1"/>
          <p:nvPr/>
        </p:nvSpPr>
        <p:spPr>
          <a:xfrm>
            <a:off x="2400300" y="2106209"/>
            <a:ext cx="6366075" cy="2031325"/>
          </a:xfrm>
          <a:prstGeom prst="rect">
            <a:avLst/>
          </a:prstGeom>
          <a:noFill/>
        </p:spPr>
        <p:txBody>
          <a:bodyPr wrap="square" rtlCol="0">
            <a:spAutoFit/>
          </a:bodyPr>
          <a:lstStyle/>
          <a:p>
            <a:r>
              <a:rPr lang="en-US" b="1" dirty="0" smtClean="0"/>
              <a:t>Ad Hominem</a:t>
            </a:r>
          </a:p>
          <a:p>
            <a:endParaRPr lang="en-US" b="1" dirty="0" smtClean="0"/>
          </a:p>
          <a:p>
            <a:r>
              <a:rPr lang="en-US" dirty="0" smtClean="0"/>
              <a:t>“Yeah</a:t>
            </a:r>
            <a:r>
              <a:rPr lang="en-US" dirty="0"/>
              <a:t>, and you are a guy who loves </a:t>
            </a:r>
            <a:r>
              <a:rPr lang="en-US" dirty="0" smtClean="0"/>
              <a:t>war, that’s </a:t>
            </a:r>
            <a:r>
              <a:rPr lang="en-US" dirty="0"/>
              <a:t>it. You like it when people die</a:t>
            </a:r>
            <a:r>
              <a:rPr lang="en-US" dirty="0" smtClean="0"/>
              <a:t>.”</a:t>
            </a:r>
          </a:p>
          <a:p>
            <a:endParaRPr lang="en-US" dirty="0"/>
          </a:p>
          <a:p>
            <a:r>
              <a:rPr lang="en-US" i="1" dirty="0"/>
              <a:t>Topic: Should the fight versus the Islamic State include military operations?</a:t>
            </a:r>
          </a:p>
        </p:txBody>
      </p:sp>
      <p:sp>
        <p:nvSpPr>
          <p:cNvPr id="11" name="Textfeld 10"/>
          <p:cNvSpPr txBox="1"/>
          <p:nvPr/>
        </p:nvSpPr>
        <p:spPr>
          <a:xfrm>
            <a:off x="2400300" y="4422765"/>
            <a:ext cx="6366075" cy="1754326"/>
          </a:xfrm>
          <a:prstGeom prst="rect">
            <a:avLst/>
          </a:prstGeom>
          <a:noFill/>
        </p:spPr>
        <p:txBody>
          <a:bodyPr wrap="square" rtlCol="0">
            <a:spAutoFit/>
          </a:bodyPr>
          <a:lstStyle/>
          <a:p>
            <a:r>
              <a:rPr lang="en-US" b="1" dirty="0" smtClean="0"/>
              <a:t>Hasty generalization</a:t>
            </a:r>
          </a:p>
          <a:p>
            <a:endParaRPr lang="en-US" b="1" dirty="0" smtClean="0"/>
          </a:p>
          <a:p>
            <a:r>
              <a:rPr lang="en-US" dirty="0" smtClean="0"/>
              <a:t>“</a:t>
            </a:r>
            <a:r>
              <a:rPr lang="en-US" dirty="0"/>
              <a:t>Yes, </a:t>
            </a:r>
            <a:r>
              <a:rPr lang="en-US" dirty="0" smtClean="0"/>
              <a:t>Facebook </a:t>
            </a:r>
            <a:r>
              <a:rPr lang="en-US" dirty="0"/>
              <a:t>is censoring racist comments against </a:t>
            </a:r>
            <a:r>
              <a:rPr lang="en-US" dirty="0" smtClean="0"/>
              <a:t>refugees. It </a:t>
            </a:r>
            <a:r>
              <a:rPr lang="en-US" dirty="0"/>
              <a:t>works quite well. All media should be censored</a:t>
            </a:r>
            <a:r>
              <a:rPr lang="en-US" dirty="0" smtClean="0"/>
              <a:t>.”</a:t>
            </a:r>
            <a:endParaRPr lang="en-US" dirty="0"/>
          </a:p>
          <a:p>
            <a:endParaRPr lang="en-US" i="1" dirty="0" smtClean="0"/>
          </a:p>
          <a:p>
            <a:r>
              <a:rPr lang="en-US" i="1" dirty="0" smtClean="0"/>
              <a:t>Topic: </a:t>
            </a:r>
            <a:r>
              <a:rPr lang="en-US" i="1" dirty="0"/>
              <a:t>Is it effective to censor parts of the media</a:t>
            </a:r>
            <a:r>
              <a:rPr lang="en-US" i="1" dirty="0" smtClean="0"/>
              <a:t>?</a:t>
            </a:r>
            <a:endParaRPr lang="en-US" i="1" dirty="0"/>
          </a:p>
        </p:txBody>
      </p:sp>
    </p:spTree>
    <p:extLst>
      <p:ext uri="{BB962C8B-B14F-4D97-AF65-F5344CB8AC3E}">
        <p14:creationId xmlns:p14="http://schemas.microsoft.com/office/powerpoint/2010/main" val="1368945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Rethinking Argotario</a:t>
            </a:r>
            <a:br>
              <a:rPr lang="en-US" dirty="0"/>
            </a:br>
            <a:r>
              <a:rPr lang="en-US" sz="2000" dirty="0">
                <a:solidFill>
                  <a:schemeClr val="tx1">
                    <a:lumMod val="50000"/>
                    <a:lumOff val="50000"/>
                  </a:schemeClr>
                </a:solidFill>
              </a:rPr>
              <a:t>Introducing fallacies</a:t>
            </a:r>
            <a:endParaRPr lang="en-US" dirty="0"/>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19481" t="9192" r="19355" b="9360"/>
          <a:stretch/>
        </p:blipFill>
        <p:spPr>
          <a:xfrm>
            <a:off x="343847" y="1646608"/>
            <a:ext cx="1229985" cy="1195937"/>
          </a:xfrm>
          <a:prstGeom prst="rect">
            <a:avLst/>
          </a:prstGeom>
        </p:spPr>
      </p:pic>
      <p:pic>
        <p:nvPicPr>
          <p:cNvPr id="5" name="Grafik 4"/>
          <p:cNvPicPr>
            <a:picLocks noChangeAspect="1"/>
          </p:cNvPicPr>
          <p:nvPr/>
        </p:nvPicPr>
        <p:blipFill rotWithShape="1">
          <a:blip r:embed="rId4">
            <a:extLst>
              <a:ext uri="{28A0092B-C50C-407E-A947-70E740481C1C}">
                <a14:useLocalDpi xmlns:a14="http://schemas.microsoft.com/office/drawing/2010/main" val="0"/>
              </a:ext>
            </a:extLst>
          </a:blip>
          <a:srcRect l="20159" t="8977" r="19312" b="8849"/>
          <a:stretch/>
        </p:blipFill>
        <p:spPr>
          <a:xfrm>
            <a:off x="344371" y="4820169"/>
            <a:ext cx="1206480" cy="1195935"/>
          </a:xfrm>
          <a:prstGeom prst="rect">
            <a:avLst/>
          </a:prstGeom>
        </p:spPr>
      </p:pic>
      <p:pic>
        <p:nvPicPr>
          <p:cNvPr id="7" name="Grafik 6"/>
          <p:cNvPicPr>
            <a:picLocks noChangeAspect="1"/>
          </p:cNvPicPr>
          <p:nvPr/>
        </p:nvPicPr>
        <p:blipFill rotWithShape="1">
          <a:blip r:embed="rId5">
            <a:extLst>
              <a:ext uri="{28A0092B-C50C-407E-A947-70E740481C1C}">
                <a14:useLocalDpi xmlns:a14="http://schemas.microsoft.com/office/drawing/2010/main" val="0"/>
              </a:ext>
            </a:extLst>
          </a:blip>
          <a:srcRect l="20235" t="8606" r="19236" b="8786"/>
          <a:stretch/>
        </p:blipFill>
        <p:spPr>
          <a:xfrm>
            <a:off x="358775" y="3293431"/>
            <a:ext cx="1200131" cy="1195934"/>
          </a:xfrm>
          <a:prstGeom prst="rect">
            <a:avLst/>
          </a:prstGeom>
        </p:spPr>
      </p:pic>
      <p:sp>
        <p:nvSpPr>
          <p:cNvPr id="9" name="Textfeld 8"/>
          <p:cNvSpPr txBox="1"/>
          <p:nvPr/>
        </p:nvSpPr>
        <p:spPr>
          <a:xfrm>
            <a:off x="3011488" y="6135588"/>
            <a:ext cx="5880100" cy="307777"/>
          </a:xfrm>
          <a:prstGeom prst="rect">
            <a:avLst/>
          </a:prstGeom>
          <a:noFill/>
        </p:spPr>
        <p:txBody>
          <a:bodyPr wrap="square" rtlCol="0">
            <a:spAutoFit/>
          </a:bodyPr>
          <a:lstStyle/>
          <a:p>
            <a:pPr algn="r"/>
            <a:r>
              <a:rPr lang="en-US" sz="1400" dirty="0">
                <a:solidFill>
                  <a:schemeClr val="tx1">
                    <a:lumMod val="50000"/>
                    <a:lumOff val="50000"/>
                  </a:schemeClr>
                </a:solidFill>
              </a:rPr>
              <a:t>Graphics by David McCandless, InformationIsBeautiful.net</a:t>
            </a:r>
          </a:p>
        </p:txBody>
      </p:sp>
      <p:sp>
        <p:nvSpPr>
          <p:cNvPr id="10" name="Textfeld 9"/>
          <p:cNvSpPr txBox="1"/>
          <p:nvPr/>
        </p:nvSpPr>
        <p:spPr>
          <a:xfrm>
            <a:off x="1700084" y="1646608"/>
            <a:ext cx="6683504" cy="1200329"/>
          </a:xfrm>
          <a:prstGeom prst="rect">
            <a:avLst/>
          </a:prstGeom>
          <a:noFill/>
        </p:spPr>
        <p:txBody>
          <a:bodyPr wrap="square" rtlCol="0">
            <a:spAutoFit/>
          </a:bodyPr>
          <a:lstStyle/>
          <a:p>
            <a:r>
              <a:rPr lang="en-US" b="1" dirty="0" smtClean="0"/>
              <a:t>Appeal to emotions</a:t>
            </a:r>
          </a:p>
          <a:p>
            <a:endParaRPr lang="en-US" b="1" dirty="0" smtClean="0"/>
          </a:p>
          <a:p>
            <a:r>
              <a:rPr lang="en-US" dirty="0" smtClean="0"/>
              <a:t>“Yes</a:t>
            </a:r>
            <a:r>
              <a:rPr lang="en-US" dirty="0"/>
              <a:t>, all the polar-bears are </a:t>
            </a:r>
            <a:r>
              <a:rPr lang="en-US" dirty="0" smtClean="0"/>
              <a:t>dying, and </a:t>
            </a:r>
            <a:r>
              <a:rPr lang="en-US" dirty="0"/>
              <a:t>we are </a:t>
            </a:r>
            <a:r>
              <a:rPr lang="en-US" dirty="0" smtClean="0"/>
              <a:t>next!”</a:t>
            </a:r>
          </a:p>
          <a:p>
            <a:r>
              <a:rPr lang="en-US" i="1" dirty="0" smtClean="0"/>
              <a:t>Topic</a:t>
            </a:r>
            <a:r>
              <a:rPr lang="en-US" i="1" dirty="0"/>
              <a:t>: Is global warming really </a:t>
            </a:r>
            <a:r>
              <a:rPr lang="en-US" i="1" dirty="0" smtClean="0"/>
              <a:t>an issue</a:t>
            </a:r>
            <a:r>
              <a:rPr lang="en-US" i="1" dirty="0"/>
              <a:t>?)</a:t>
            </a:r>
          </a:p>
        </p:txBody>
      </p:sp>
      <p:sp>
        <p:nvSpPr>
          <p:cNvPr id="11" name="Textfeld 10"/>
          <p:cNvSpPr txBox="1"/>
          <p:nvPr/>
        </p:nvSpPr>
        <p:spPr>
          <a:xfrm>
            <a:off x="1700084" y="3152734"/>
            <a:ext cx="7191504" cy="1477328"/>
          </a:xfrm>
          <a:prstGeom prst="rect">
            <a:avLst/>
          </a:prstGeom>
          <a:noFill/>
        </p:spPr>
        <p:txBody>
          <a:bodyPr wrap="square" rtlCol="0">
            <a:spAutoFit/>
          </a:bodyPr>
          <a:lstStyle/>
          <a:p>
            <a:r>
              <a:rPr lang="en-US" b="1" dirty="0" smtClean="0"/>
              <a:t>Red herring</a:t>
            </a:r>
          </a:p>
          <a:p>
            <a:endParaRPr lang="en-US" b="1" dirty="0" smtClean="0"/>
          </a:p>
          <a:p>
            <a:r>
              <a:rPr lang="en-US" dirty="0" smtClean="0"/>
              <a:t>“I </a:t>
            </a:r>
            <a:r>
              <a:rPr lang="en-US" dirty="0"/>
              <a:t>am a hunter. Animals need to die in order to </a:t>
            </a:r>
            <a:r>
              <a:rPr lang="en-US" dirty="0" smtClean="0"/>
              <a:t>keep balance </a:t>
            </a:r>
            <a:r>
              <a:rPr lang="en-US" dirty="0"/>
              <a:t>in the forest</a:t>
            </a:r>
            <a:r>
              <a:rPr lang="en-US" dirty="0" smtClean="0"/>
              <a:t>.”</a:t>
            </a:r>
          </a:p>
          <a:p>
            <a:r>
              <a:rPr lang="en-US" i="1" dirty="0" smtClean="0"/>
              <a:t>Topic</a:t>
            </a:r>
            <a:r>
              <a:rPr lang="en-US" i="1" dirty="0"/>
              <a:t>: Should we allow </a:t>
            </a:r>
            <a:r>
              <a:rPr lang="en-US" i="1" dirty="0" smtClean="0"/>
              <a:t>animal testing </a:t>
            </a:r>
            <a:r>
              <a:rPr lang="en-US" i="1" dirty="0"/>
              <a:t>for medical purposes</a:t>
            </a:r>
            <a:r>
              <a:rPr lang="en-US" i="1" dirty="0" smtClean="0"/>
              <a:t>?</a:t>
            </a:r>
            <a:endParaRPr lang="en-US" i="1" dirty="0"/>
          </a:p>
        </p:txBody>
      </p:sp>
      <p:sp>
        <p:nvSpPr>
          <p:cNvPr id="13" name="Textfeld 12"/>
          <p:cNvSpPr txBox="1"/>
          <p:nvPr/>
        </p:nvSpPr>
        <p:spPr>
          <a:xfrm>
            <a:off x="1700084" y="4820169"/>
            <a:ext cx="7191504" cy="1200329"/>
          </a:xfrm>
          <a:prstGeom prst="rect">
            <a:avLst/>
          </a:prstGeom>
          <a:noFill/>
        </p:spPr>
        <p:txBody>
          <a:bodyPr wrap="square" rtlCol="0">
            <a:spAutoFit/>
          </a:bodyPr>
          <a:lstStyle/>
          <a:p>
            <a:r>
              <a:rPr lang="en-US" b="1" dirty="0"/>
              <a:t>Irrelevant </a:t>
            </a:r>
            <a:r>
              <a:rPr lang="en-US" b="1" dirty="0" smtClean="0"/>
              <a:t>authority</a:t>
            </a:r>
          </a:p>
          <a:p>
            <a:endParaRPr lang="en-US" b="1" dirty="0" smtClean="0"/>
          </a:p>
          <a:p>
            <a:r>
              <a:rPr lang="en-US" dirty="0"/>
              <a:t>“Yes, </a:t>
            </a:r>
            <a:r>
              <a:rPr lang="en-US" dirty="0" smtClean="0"/>
              <a:t>my husband </a:t>
            </a:r>
            <a:r>
              <a:rPr lang="en-US" dirty="0"/>
              <a:t>has the same opinion”</a:t>
            </a:r>
            <a:endParaRPr lang="en-US" dirty="0" smtClean="0"/>
          </a:p>
          <a:p>
            <a:r>
              <a:rPr lang="en-US" i="1" dirty="0" smtClean="0"/>
              <a:t>Topic</a:t>
            </a:r>
            <a:r>
              <a:rPr lang="en-US" i="1" dirty="0"/>
              <a:t>: Is </a:t>
            </a:r>
            <a:r>
              <a:rPr lang="en-US" i="1" dirty="0" smtClean="0"/>
              <a:t>television an </a:t>
            </a:r>
            <a:r>
              <a:rPr lang="en-US" i="1" dirty="0"/>
              <a:t>effective tool in building the minds of children</a:t>
            </a:r>
            <a:r>
              <a:rPr lang="en-US" i="1" dirty="0" smtClean="0"/>
              <a:t>?</a:t>
            </a:r>
            <a:endParaRPr lang="en-US" i="1" dirty="0"/>
          </a:p>
        </p:txBody>
      </p:sp>
    </p:spTree>
    <p:extLst>
      <p:ext uri="{BB962C8B-B14F-4D97-AF65-F5344CB8AC3E}">
        <p14:creationId xmlns:p14="http://schemas.microsoft.com/office/powerpoint/2010/main" val="588937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Argotario</a:t>
            </a:r>
            <a:br>
              <a:rPr lang="en-US" dirty="0" smtClean="0"/>
            </a:br>
            <a:r>
              <a:rPr lang="en-US" sz="2000" dirty="0">
                <a:solidFill>
                  <a:schemeClr val="tx1">
                    <a:lumMod val="50000"/>
                    <a:lumOff val="50000"/>
                  </a:schemeClr>
                </a:solidFill>
              </a:rPr>
              <a:t>Learn, recognize, and write fallacies</a:t>
            </a:r>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21644" r="21008"/>
          <a:stretch/>
        </p:blipFill>
        <p:spPr>
          <a:xfrm>
            <a:off x="3009898" y="1296161"/>
            <a:ext cx="3102774" cy="5410418"/>
          </a:xfrm>
          <a:prstGeom prst="rect">
            <a:avLst/>
          </a:prstGeom>
        </p:spPr>
      </p:pic>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20936" r="23969"/>
          <a:stretch/>
        </p:blipFill>
        <p:spPr>
          <a:xfrm>
            <a:off x="0" y="1296222"/>
            <a:ext cx="2980870" cy="5410418"/>
          </a:xfrm>
          <a:prstGeom prst="rect">
            <a:avLst/>
          </a:prstGeom>
        </p:spPr>
      </p:pic>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l="17406" r="26358"/>
          <a:stretch/>
        </p:blipFill>
        <p:spPr>
          <a:xfrm>
            <a:off x="5797639" y="1296161"/>
            <a:ext cx="3041552" cy="5408539"/>
          </a:xfrm>
          <a:prstGeom prst="rect">
            <a:avLst/>
          </a:prstGeom>
        </p:spPr>
      </p:pic>
    </p:spTree>
    <p:extLst>
      <p:ext uri="{BB962C8B-B14F-4D97-AF65-F5344CB8AC3E}">
        <p14:creationId xmlns:p14="http://schemas.microsoft.com/office/powerpoint/2010/main" val="3031509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Argotario</a:t>
            </a:r>
            <a:br>
              <a:rPr lang="en-US" dirty="0" smtClean="0"/>
            </a:br>
            <a:r>
              <a:rPr lang="en-US" sz="2000" dirty="0" smtClean="0">
                <a:solidFill>
                  <a:schemeClr val="tx1">
                    <a:lumMod val="50000"/>
                    <a:lumOff val="50000"/>
                  </a:schemeClr>
                </a:solidFill>
              </a:rPr>
              <a:t>Player versus player rounds</a:t>
            </a:r>
            <a:endParaRPr lang="en-US" sz="2000" dirty="0">
              <a:solidFill>
                <a:schemeClr val="tx1">
                  <a:lumMod val="50000"/>
                  <a:lumOff val="50000"/>
                </a:schemeClr>
              </a:solidFill>
            </a:endParaRPr>
          </a:p>
        </p:txBody>
      </p:sp>
      <p:pic>
        <p:nvPicPr>
          <p:cNvPr id="12" name="Grafik 11"/>
          <p:cNvPicPr>
            <a:picLocks noChangeAspect="1"/>
          </p:cNvPicPr>
          <p:nvPr/>
        </p:nvPicPr>
        <p:blipFill rotWithShape="1">
          <a:blip r:embed="rId3" cstate="print">
            <a:extLst>
              <a:ext uri="{28A0092B-C50C-407E-A947-70E740481C1C}">
                <a14:useLocalDpi xmlns:a14="http://schemas.microsoft.com/office/drawing/2010/main" val="0"/>
              </a:ext>
            </a:extLst>
          </a:blip>
          <a:srcRect l="24121" r="26217"/>
          <a:stretch/>
        </p:blipFill>
        <p:spPr>
          <a:xfrm>
            <a:off x="860077" y="1327149"/>
            <a:ext cx="2666546" cy="5369379"/>
          </a:xfrm>
          <a:prstGeom prst="rect">
            <a:avLst/>
          </a:prstGeo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3884" y="1669238"/>
            <a:ext cx="3160055" cy="4685200"/>
          </a:xfrm>
          <a:prstGeom prst="rect">
            <a:avLst/>
          </a:prstGeom>
        </p:spPr>
      </p:pic>
    </p:spTree>
    <p:extLst>
      <p:ext uri="{BB962C8B-B14F-4D97-AF65-F5344CB8AC3E}">
        <p14:creationId xmlns:p14="http://schemas.microsoft.com/office/powerpoint/2010/main" val="3754482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Argotario</a:t>
            </a:r>
            <a:br>
              <a:rPr lang="en-US" dirty="0" smtClean="0"/>
            </a:br>
            <a:r>
              <a:rPr lang="en-US" sz="2000" dirty="0" smtClean="0">
                <a:solidFill>
                  <a:schemeClr val="tx1">
                    <a:lumMod val="50000"/>
                    <a:lumOff val="50000"/>
                  </a:schemeClr>
                </a:solidFill>
              </a:rPr>
              <a:t>Further development</a:t>
            </a:r>
            <a:endParaRPr lang="en-US" dirty="0">
              <a:solidFill>
                <a:schemeClr val="tx1">
                  <a:lumMod val="50000"/>
                  <a:lumOff val="50000"/>
                </a:schemeClr>
              </a:solidFill>
            </a:endParaRPr>
          </a:p>
        </p:txBody>
      </p:sp>
      <p:sp>
        <p:nvSpPr>
          <p:cNvPr id="3" name="Inhaltsplatzhalter 2"/>
          <p:cNvSpPr>
            <a:spLocks noGrp="1"/>
          </p:cNvSpPr>
          <p:nvPr>
            <p:ph idx="1"/>
          </p:nvPr>
        </p:nvSpPr>
        <p:spPr>
          <a:xfrm>
            <a:off x="250825" y="1628631"/>
            <a:ext cx="5692047" cy="4789487"/>
          </a:xfrm>
        </p:spPr>
        <p:txBody>
          <a:bodyPr/>
          <a:lstStyle/>
          <a:p>
            <a:r>
              <a:rPr lang="en-US" dirty="0" smtClean="0"/>
              <a:t>Tr</a:t>
            </a:r>
            <a:r>
              <a:rPr lang="en-US" dirty="0"/>
              <a:t>y it </a:t>
            </a:r>
            <a:r>
              <a:rPr lang="en-US" dirty="0" smtClean="0"/>
              <a:t>yourselves</a:t>
            </a:r>
            <a:br>
              <a:rPr lang="en-US" dirty="0" smtClean="0"/>
            </a:br>
            <a:r>
              <a:rPr lang="en-US" sz="2800" b="1" dirty="0" smtClean="0">
                <a:hlinkClick r:id="rId3"/>
              </a:rPr>
              <a:t>www.argotario.net</a:t>
            </a:r>
            <a:endParaRPr lang="en-US" sz="2800" b="1" dirty="0"/>
          </a:p>
          <a:p>
            <a:r>
              <a:rPr lang="en-US" dirty="0" smtClean="0"/>
              <a:t>Also a German version</a:t>
            </a:r>
            <a:br>
              <a:rPr lang="en-US" dirty="0" smtClean="0"/>
            </a:br>
            <a:r>
              <a:rPr lang="en-US" dirty="0" smtClean="0"/>
              <a:t>LREC </a:t>
            </a:r>
            <a:r>
              <a:rPr lang="en-US" dirty="0"/>
              <a:t>2018 </a:t>
            </a:r>
            <a:r>
              <a:rPr lang="en-US" dirty="0" smtClean="0"/>
              <a:t>Talk:</a:t>
            </a:r>
            <a:br>
              <a:rPr lang="en-US" dirty="0" smtClean="0"/>
            </a:br>
            <a:r>
              <a:rPr lang="en-US" dirty="0" smtClean="0"/>
              <a:t>Adapting </a:t>
            </a:r>
            <a:r>
              <a:rPr lang="en-US" dirty="0"/>
              <a:t>Serious Game for Fallacious Argumentation to German: Pitfalls, Insights, and Best </a:t>
            </a:r>
            <a:r>
              <a:rPr lang="en-US" dirty="0" smtClean="0"/>
              <a:t>Practices</a:t>
            </a:r>
          </a:p>
        </p:txBody>
      </p:sp>
      <p:pic>
        <p:nvPicPr>
          <p:cNvPr id="4" name="Grafik 3"/>
          <p:cNvPicPr>
            <a:picLocks noChangeAspect="1"/>
          </p:cNvPicPr>
          <p:nvPr/>
        </p:nvPicPr>
        <p:blipFill rotWithShape="1">
          <a:blip r:embed="rId4">
            <a:extLst>
              <a:ext uri="{28A0092B-C50C-407E-A947-70E740481C1C}">
                <a14:useLocalDpi xmlns:a14="http://schemas.microsoft.com/office/drawing/2010/main" val="0"/>
              </a:ext>
            </a:extLst>
          </a:blip>
          <a:srcRect r="6537"/>
          <a:stretch/>
        </p:blipFill>
        <p:spPr>
          <a:xfrm>
            <a:off x="5942872" y="1673082"/>
            <a:ext cx="2948715" cy="4677638"/>
          </a:xfrm>
          <a:prstGeom prst="rect">
            <a:avLst/>
          </a:prstGeom>
        </p:spPr>
      </p:pic>
      <p:sp>
        <p:nvSpPr>
          <p:cNvPr id="5" name="TextBox 204"/>
          <p:cNvSpPr txBox="1"/>
          <p:nvPr/>
        </p:nvSpPr>
        <p:spPr>
          <a:xfrm>
            <a:off x="891520" y="4449028"/>
            <a:ext cx="4299624" cy="684613"/>
          </a:xfrm>
          <a:prstGeom prst="rect">
            <a:avLst/>
          </a:prstGeom>
          <a:noFill/>
        </p:spPr>
        <p:txBody>
          <a:bodyPr wrap="square" lIns="129351" tIns="64676" rIns="129351" bIns="64676" rtlCol="0">
            <a:spAutoFit/>
          </a:bodyPr>
          <a:lstStyle/>
          <a:p>
            <a:r>
              <a:rPr lang="en-US" dirty="0" smtClean="0">
                <a:latin typeface="+mj-lt"/>
              </a:rPr>
              <a:t>Get the code at</a:t>
            </a:r>
          </a:p>
          <a:p>
            <a:r>
              <a:rPr lang="en-US" b="1" dirty="0">
                <a:latin typeface="+mj-lt"/>
              </a:rPr>
              <a:t> </a:t>
            </a:r>
            <a:r>
              <a:rPr lang="en-US" b="1" dirty="0" smtClean="0">
                <a:latin typeface="+mj-lt"/>
              </a:rPr>
              <a:t>github.com/</a:t>
            </a:r>
            <a:r>
              <a:rPr lang="en-US" b="1" dirty="0" err="1" smtClean="0">
                <a:latin typeface="+mj-lt"/>
              </a:rPr>
              <a:t>UKPLab</a:t>
            </a:r>
            <a:r>
              <a:rPr lang="en-US" b="1" dirty="0" smtClean="0">
                <a:latin typeface="+mj-lt"/>
              </a:rPr>
              <a:t>/</a:t>
            </a:r>
            <a:r>
              <a:rPr lang="en-US" b="1" dirty="0" err="1" smtClean="0">
                <a:latin typeface="+mj-lt"/>
              </a:rPr>
              <a:t>argotario</a:t>
            </a:r>
            <a:endParaRPr lang="en-US" b="1" dirty="0">
              <a:latin typeface="+mj-lt"/>
            </a:endParaRPr>
          </a:p>
        </p:txBody>
      </p:sp>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9497" y="4186485"/>
            <a:ext cx="1313963" cy="1209697"/>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1332" y="4066423"/>
            <a:ext cx="1019864" cy="398962"/>
          </a:xfrm>
          <a:prstGeom prst="rect">
            <a:avLst/>
          </a:prstGeom>
        </p:spPr>
      </p:pic>
      <p:sp>
        <p:nvSpPr>
          <p:cNvPr id="8" name="Textfeld 7"/>
          <p:cNvSpPr txBox="1"/>
          <p:nvPr/>
        </p:nvSpPr>
        <p:spPr>
          <a:xfrm>
            <a:off x="304800" y="5396182"/>
            <a:ext cx="5638072" cy="954107"/>
          </a:xfrm>
          <a:prstGeom prst="rect">
            <a:avLst/>
          </a:prstGeom>
          <a:noFill/>
        </p:spPr>
        <p:txBody>
          <a:bodyPr wrap="square" rtlCol="0">
            <a:spAutoFit/>
          </a:bodyPr>
          <a:lstStyle/>
          <a:p>
            <a:r>
              <a:rPr lang="en-US" sz="1400" dirty="0">
                <a:solidFill>
                  <a:schemeClr val="tx1">
                    <a:lumMod val="50000"/>
                    <a:lumOff val="50000"/>
                  </a:schemeClr>
                </a:solidFill>
              </a:rPr>
              <a:t>Habernal, I., </a:t>
            </a:r>
            <a:r>
              <a:rPr lang="en-US" sz="1400" dirty="0" err="1">
                <a:solidFill>
                  <a:schemeClr val="tx1">
                    <a:lumMod val="50000"/>
                    <a:lumOff val="50000"/>
                  </a:schemeClr>
                </a:solidFill>
              </a:rPr>
              <a:t>Hannemann</a:t>
            </a:r>
            <a:r>
              <a:rPr lang="en-US" sz="1400" dirty="0">
                <a:solidFill>
                  <a:schemeClr val="tx1">
                    <a:lumMod val="50000"/>
                    <a:lumOff val="50000"/>
                  </a:schemeClr>
                </a:solidFill>
              </a:rPr>
              <a:t>, R., </a:t>
            </a:r>
            <a:r>
              <a:rPr lang="en-US" sz="1400" dirty="0" err="1">
                <a:solidFill>
                  <a:schemeClr val="tx1">
                    <a:lumMod val="50000"/>
                    <a:lumOff val="50000"/>
                  </a:schemeClr>
                </a:solidFill>
              </a:rPr>
              <a:t>Pollak</a:t>
            </a:r>
            <a:r>
              <a:rPr lang="en-US" sz="1400" dirty="0">
                <a:solidFill>
                  <a:schemeClr val="tx1">
                    <a:lumMod val="50000"/>
                    <a:lumOff val="50000"/>
                  </a:schemeClr>
                </a:solidFill>
              </a:rPr>
              <a:t>, C., </a:t>
            </a:r>
            <a:r>
              <a:rPr lang="en-US" sz="1400" dirty="0" err="1">
                <a:solidFill>
                  <a:schemeClr val="tx1">
                    <a:lumMod val="50000"/>
                    <a:lumOff val="50000"/>
                  </a:schemeClr>
                </a:solidFill>
              </a:rPr>
              <a:t>Klamm</a:t>
            </a:r>
            <a:r>
              <a:rPr lang="en-US" sz="1400" dirty="0">
                <a:solidFill>
                  <a:schemeClr val="tx1">
                    <a:lumMod val="50000"/>
                    <a:lumOff val="50000"/>
                  </a:schemeClr>
                </a:solidFill>
              </a:rPr>
              <a:t>, C., Pauli, P., &amp; Gurevych, I. (2017). Argotario: Computational Argumentation Meets Serious Games. In Proceedings of </a:t>
            </a:r>
            <a:r>
              <a:rPr lang="en-US" sz="1400" dirty="0" smtClean="0">
                <a:solidFill>
                  <a:schemeClr val="tx1">
                    <a:lumMod val="50000"/>
                    <a:lumOff val="50000"/>
                  </a:schemeClr>
                </a:solidFill>
              </a:rPr>
              <a:t> EMNLP 2017: </a:t>
            </a:r>
            <a:r>
              <a:rPr lang="en-US" sz="1400" dirty="0">
                <a:solidFill>
                  <a:schemeClr val="tx1">
                    <a:lumMod val="50000"/>
                    <a:lumOff val="50000"/>
                  </a:schemeClr>
                </a:solidFill>
              </a:rPr>
              <a:t>System Demonstrations (pp. 7–12). Copenhagen, </a:t>
            </a:r>
            <a:r>
              <a:rPr lang="en-US" sz="1400" dirty="0" smtClean="0">
                <a:solidFill>
                  <a:schemeClr val="tx1">
                    <a:lumMod val="50000"/>
                    <a:lumOff val="50000"/>
                  </a:schemeClr>
                </a:solidFill>
              </a:rPr>
              <a:t>Denmark</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4441320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Serious games for NLP</a:t>
            </a:r>
            <a:br>
              <a:rPr lang="en-US" dirty="0"/>
            </a:br>
            <a:r>
              <a:rPr lang="en-US" sz="2000" dirty="0">
                <a:solidFill>
                  <a:schemeClr val="tx1">
                    <a:lumMod val="50000"/>
                    <a:lumOff val="50000"/>
                  </a:schemeClr>
                </a:solidFill>
              </a:rPr>
              <a:t>First encounters</a:t>
            </a:r>
            <a:endParaRPr lang="en-US"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9994" y="1572418"/>
            <a:ext cx="3171821" cy="3405982"/>
          </a:xfrm>
        </p:spPr>
      </p:pic>
      <p:sp>
        <p:nvSpPr>
          <p:cNvPr id="5" name="Textfeld 4"/>
          <p:cNvSpPr txBox="1"/>
          <p:nvPr/>
        </p:nvSpPr>
        <p:spPr>
          <a:xfrm>
            <a:off x="495300" y="5177445"/>
            <a:ext cx="8013700" cy="923330"/>
          </a:xfrm>
          <a:prstGeom prst="rect">
            <a:avLst/>
          </a:prstGeom>
          <a:noFill/>
        </p:spPr>
        <p:txBody>
          <a:bodyPr wrap="square" rtlCol="0">
            <a:spAutoFit/>
          </a:bodyPr>
          <a:lstStyle/>
          <a:p>
            <a:r>
              <a:rPr lang="en-US" dirty="0" smtClean="0"/>
              <a:t>Originally a game with a purpose: Teaching </a:t>
            </a:r>
            <a:r>
              <a:rPr lang="en-US" dirty="0"/>
              <a:t>its users a foreign language while having them translate simple phrases in </a:t>
            </a:r>
            <a:r>
              <a:rPr lang="en-US" dirty="0" smtClean="0"/>
              <a:t>documents (the translation </a:t>
            </a:r>
            <a:r>
              <a:rPr lang="en-US" dirty="0"/>
              <a:t>feature has since been </a:t>
            </a:r>
            <a:r>
              <a:rPr lang="en-US" dirty="0" smtClean="0"/>
              <a:t>removed)</a:t>
            </a:r>
            <a:endParaRPr lang="en-US" dirty="0"/>
          </a:p>
        </p:txBody>
      </p:sp>
    </p:spTree>
    <p:extLst>
      <p:ext uri="{BB962C8B-B14F-4D97-AF65-F5344CB8AC3E}">
        <p14:creationId xmlns:p14="http://schemas.microsoft.com/office/powerpoint/2010/main" val="2991368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this talk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2051144"/>
              </p:ext>
            </p:extLst>
          </p:nvPr>
        </p:nvGraphicFramePr>
        <p:xfrm>
          <a:off x="250825" y="1628631"/>
          <a:ext cx="8640763" cy="4789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Left Arrow 5"/>
          <p:cNvSpPr/>
          <p:nvPr/>
        </p:nvSpPr>
        <p:spPr>
          <a:xfrm>
            <a:off x="7236178" y="5220064"/>
            <a:ext cx="1655410" cy="827086"/>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852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have we learned?</a:t>
            </a:r>
            <a:endParaRPr lang="en-US" dirty="0"/>
          </a:p>
        </p:txBody>
      </p:sp>
      <p:sp>
        <p:nvSpPr>
          <p:cNvPr id="3" name="Inhaltsplatzhalter 2"/>
          <p:cNvSpPr>
            <a:spLocks noGrp="1"/>
          </p:cNvSpPr>
          <p:nvPr>
            <p:ph idx="1"/>
          </p:nvPr>
        </p:nvSpPr>
        <p:spPr>
          <a:xfrm>
            <a:off x="250826" y="1628631"/>
            <a:ext cx="4509860" cy="4789487"/>
          </a:xfrm>
        </p:spPr>
        <p:txBody>
          <a:bodyPr/>
          <a:lstStyle/>
          <a:p>
            <a:r>
              <a:rPr lang="en-US" dirty="0" smtClean="0"/>
              <a:t>Gamifying NLP tasks is hard but possible if done wisely</a:t>
            </a:r>
          </a:p>
          <a:p>
            <a:endParaRPr lang="en-US" dirty="0" smtClean="0"/>
          </a:p>
          <a:p>
            <a:r>
              <a:rPr lang="en-US" dirty="0" smtClean="0"/>
              <a:t>“</a:t>
            </a:r>
            <a:r>
              <a:rPr lang="en-US" dirty="0" err="1" smtClean="0"/>
              <a:t>Taskifying</a:t>
            </a:r>
            <a:r>
              <a:rPr lang="en-US" dirty="0" smtClean="0"/>
              <a:t>” games is also hard because games are visual and NLP is mainly text</a:t>
            </a:r>
          </a:p>
          <a:p>
            <a:endParaRPr lang="en-US" dirty="0"/>
          </a:p>
          <a:p>
            <a:endParaRPr lang="en-US" dirty="0" smtClean="0"/>
          </a:p>
          <a:p>
            <a:endParaRPr lang="en-US" dirty="0"/>
          </a:p>
          <a:p>
            <a:endParaRPr lang="en-US" dirty="0" smtClean="0"/>
          </a:p>
          <a:p>
            <a:endParaRPr lang="en-US" dirty="0" smtClean="0"/>
          </a:p>
          <a:p>
            <a:r>
              <a:rPr lang="en-US" dirty="0" smtClean="0"/>
              <a:t>Is there a better way?</a:t>
            </a:r>
          </a:p>
          <a:p>
            <a:endParaRPr lang="en-US"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8400" y="1628630"/>
            <a:ext cx="3821063" cy="3432253"/>
          </a:xfrm>
          <a:prstGeom prst="rect">
            <a:avLst/>
          </a:prstGeom>
        </p:spPr>
      </p:pic>
    </p:spTree>
    <p:extLst>
      <p:ext uri="{BB962C8B-B14F-4D97-AF65-F5344CB8AC3E}">
        <p14:creationId xmlns:p14="http://schemas.microsoft.com/office/powerpoint/2010/main" val="17281379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Go where the users are</a:t>
            </a:r>
            <a:br>
              <a:rPr lang="en-US" dirty="0" smtClean="0"/>
            </a:br>
            <a:r>
              <a:rPr lang="en-US" sz="2000" dirty="0" smtClean="0">
                <a:solidFill>
                  <a:schemeClr val="tx1">
                    <a:lumMod val="50000"/>
                    <a:lumOff val="50000"/>
                  </a:schemeClr>
                </a:solidFill>
              </a:rPr>
              <a:t>Mobile platforms, not computer screens</a:t>
            </a:r>
            <a:endParaRPr lang="en-US" sz="2000" dirty="0">
              <a:solidFill>
                <a:schemeClr val="tx1">
                  <a:lumMod val="50000"/>
                  <a:lumOff val="50000"/>
                </a:schemeClr>
              </a:solidFill>
            </a:endParaRPr>
          </a:p>
        </p:txBody>
      </p:sp>
      <p:pic>
        <p:nvPicPr>
          <p:cNvPr id="4" name="Inhaltsplatzhalt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6298"/>
          <a:stretch/>
        </p:blipFill>
        <p:spPr>
          <a:xfrm>
            <a:off x="223227" y="1480457"/>
            <a:ext cx="6518816" cy="4008892"/>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083" y="4498975"/>
            <a:ext cx="5210175" cy="17335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8306773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4746171" y="1639500"/>
            <a:ext cx="4093029" cy="3614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p:txBody>
          <a:bodyPr/>
          <a:lstStyle/>
          <a:p>
            <a:r>
              <a:rPr lang="en-US" dirty="0" smtClean="0"/>
              <a:t>Leverage natural human potential</a:t>
            </a:r>
            <a:br>
              <a:rPr lang="en-US" dirty="0" smtClean="0"/>
            </a:br>
            <a:r>
              <a:rPr lang="en-US" sz="2000" dirty="0" smtClean="0">
                <a:solidFill>
                  <a:schemeClr val="tx1">
                    <a:lumMod val="50000"/>
                    <a:lumOff val="50000"/>
                  </a:schemeClr>
                </a:solidFill>
              </a:rPr>
              <a:t>People are good at cooperating!</a:t>
            </a:r>
            <a:endParaRPr lang="en-US" dirty="0">
              <a:solidFill>
                <a:schemeClr val="tx1">
                  <a:lumMod val="50000"/>
                  <a:lumOff val="50000"/>
                </a:schemeClr>
              </a:solidFill>
            </a:endParaRPr>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028" y="2319690"/>
            <a:ext cx="3728694" cy="2369792"/>
          </a:xfrm>
        </p:spPr>
      </p:pic>
      <p:sp>
        <p:nvSpPr>
          <p:cNvPr id="5" name="Textfeld 4"/>
          <p:cNvSpPr txBox="1"/>
          <p:nvPr/>
        </p:nvSpPr>
        <p:spPr>
          <a:xfrm>
            <a:off x="358775" y="5442857"/>
            <a:ext cx="8480425" cy="954107"/>
          </a:xfrm>
          <a:prstGeom prst="rect">
            <a:avLst/>
          </a:prstGeom>
          <a:noFill/>
        </p:spPr>
        <p:txBody>
          <a:bodyPr wrap="square" rtlCol="0">
            <a:spAutoFit/>
          </a:bodyPr>
          <a:lstStyle/>
          <a:p>
            <a:r>
              <a:rPr lang="en-US" sz="1400" dirty="0" err="1">
                <a:solidFill>
                  <a:schemeClr val="tx1">
                    <a:lumMod val="50000"/>
                    <a:lumOff val="50000"/>
                  </a:schemeClr>
                </a:solidFill>
              </a:rPr>
              <a:t>Niculae</a:t>
            </a:r>
            <a:r>
              <a:rPr lang="en-US" sz="1400" dirty="0">
                <a:solidFill>
                  <a:schemeClr val="tx1">
                    <a:lumMod val="50000"/>
                    <a:lumOff val="50000"/>
                  </a:schemeClr>
                </a:solidFill>
              </a:rPr>
              <a:t>, V., &amp; </a:t>
            </a:r>
            <a:r>
              <a:rPr lang="en-US" sz="1400" dirty="0" err="1">
                <a:solidFill>
                  <a:schemeClr val="tx1">
                    <a:lumMod val="50000"/>
                    <a:lumOff val="50000"/>
                  </a:schemeClr>
                </a:solidFill>
              </a:rPr>
              <a:t>Danescu-Niculescu-Mizil</a:t>
            </a:r>
            <a:r>
              <a:rPr lang="en-US" sz="1400" dirty="0">
                <a:solidFill>
                  <a:schemeClr val="tx1">
                    <a:lumMod val="50000"/>
                    <a:lumOff val="50000"/>
                  </a:schemeClr>
                </a:solidFill>
              </a:rPr>
              <a:t>, C. (2016). Conversational Markers of Constructive Discussions. In Proceedings of the 2016 Conference of the North American Chapter of the Association for Computational Linguistics: Human Language Technologies (pp. 568–578). San Diego, CA, USA: Association for Computational Linguistics</a:t>
            </a:r>
            <a:r>
              <a:rPr lang="en-US" sz="1400" dirty="0" smtClean="0">
                <a:solidFill>
                  <a:schemeClr val="tx1">
                    <a:lumMod val="50000"/>
                    <a:lumOff val="50000"/>
                  </a:schemeClr>
                </a:solidFill>
              </a:rPr>
              <a:t>.</a:t>
            </a:r>
            <a:endParaRPr lang="en-US" sz="1400" dirty="0">
              <a:solidFill>
                <a:schemeClr val="tx1">
                  <a:lumMod val="50000"/>
                  <a:lumOff val="50000"/>
                </a:schemeClr>
              </a:solidFill>
            </a:endParaRP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114" y="1780002"/>
            <a:ext cx="2166711" cy="3274142"/>
          </a:xfrm>
          <a:prstGeom prst="rect">
            <a:avLst/>
          </a:prstGeom>
          <a:effectLst>
            <a:outerShdw blurRad="63500" sx="102000" sy="102000" algn="ctr" rotWithShape="0">
              <a:prstClr val="black">
                <a:alpha val="40000"/>
              </a:prstClr>
            </a:outerShdw>
          </a:effectLst>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672" y="1925143"/>
            <a:ext cx="1251857" cy="1251857"/>
          </a:xfrm>
          <a:prstGeom prst="rect">
            <a:avLst/>
          </a:prstGeom>
        </p:spPr>
      </p:pic>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9672" y="3504586"/>
            <a:ext cx="1226058" cy="1226058"/>
          </a:xfrm>
          <a:prstGeom prst="rect">
            <a:avLst/>
          </a:prstGeom>
        </p:spPr>
      </p:pic>
    </p:spTree>
    <p:extLst>
      <p:ext uri="{BB962C8B-B14F-4D97-AF65-F5344CB8AC3E}">
        <p14:creationId xmlns:p14="http://schemas.microsoft.com/office/powerpoint/2010/main" val="1966839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Leverage natural human potential</a:t>
            </a:r>
            <a:br>
              <a:rPr lang="en-US" dirty="0" smtClean="0"/>
            </a:br>
            <a:r>
              <a:rPr lang="en-US" sz="2000" dirty="0" smtClean="0">
                <a:solidFill>
                  <a:schemeClr val="tx1">
                    <a:lumMod val="50000"/>
                    <a:lumOff val="50000"/>
                  </a:schemeClr>
                </a:solidFill>
              </a:rPr>
              <a:t>People are good at cooperating!</a:t>
            </a:r>
            <a:endParaRPr lang="en-US" dirty="0">
              <a:solidFill>
                <a:schemeClr val="tx1">
                  <a:lumMod val="50000"/>
                  <a:lumOff val="50000"/>
                </a:schemeClr>
              </a:solidFill>
            </a:endParaRPr>
          </a:p>
        </p:txBody>
      </p:sp>
      <p:pic>
        <p:nvPicPr>
          <p:cNvPr id="10" name="Inhaltsplatzhalt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608" y="1628775"/>
            <a:ext cx="8451197" cy="4789488"/>
          </a:xfrm>
        </p:spPr>
      </p:pic>
    </p:spTree>
    <p:extLst>
      <p:ext uri="{BB962C8B-B14F-4D97-AF65-F5344CB8AC3E}">
        <p14:creationId xmlns:p14="http://schemas.microsoft.com/office/powerpoint/2010/main" val="170373277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Leverage natural human potential</a:t>
            </a:r>
            <a:br>
              <a:rPr lang="en-US" dirty="0" smtClean="0"/>
            </a:br>
            <a:r>
              <a:rPr lang="en-US" sz="2000" dirty="0" smtClean="0">
                <a:solidFill>
                  <a:schemeClr val="tx1">
                    <a:lumMod val="50000"/>
                    <a:lumOff val="50000"/>
                  </a:schemeClr>
                </a:solidFill>
              </a:rPr>
              <a:t>People are good at cooperating!</a:t>
            </a:r>
            <a:endParaRPr lang="en-US" dirty="0">
              <a:solidFill>
                <a:schemeClr val="tx1">
                  <a:lumMod val="50000"/>
                  <a:lumOff val="50000"/>
                </a:schemeClr>
              </a:solidFill>
            </a:endParaRPr>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7763" y="1628775"/>
            <a:ext cx="7846887" cy="4789488"/>
          </a:xfrm>
        </p:spPr>
      </p:pic>
    </p:spTree>
    <p:extLst>
      <p:ext uri="{BB962C8B-B14F-4D97-AF65-F5344CB8AC3E}">
        <p14:creationId xmlns:p14="http://schemas.microsoft.com/office/powerpoint/2010/main" val="9281284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Leverage natural human potential</a:t>
            </a:r>
            <a:br>
              <a:rPr lang="en-US" dirty="0" smtClean="0"/>
            </a:br>
            <a:r>
              <a:rPr lang="en-US" sz="2000" dirty="0" smtClean="0">
                <a:solidFill>
                  <a:schemeClr val="tx1">
                    <a:lumMod val="50000"/>
                    <a:lumOff val="50000"/>
                  </a:schemeClr>
                </a:solidFill>
              </a:rPr>
              <a:t>People are good at cooperating!</a:t>
            </a:r>
            <a:endParaRPr lang="en-US" dirty="0">
              <a:solidFill>
                <a:schemeClr val="tx1">
                  <a:lumMod val="50000"/>
                  <a:lumOff val="50000"/>
                </a:schemeClr>
              </a:solidFill>
            </a:endParaRPr>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0006" y="1628775"/>
            <a:ext cx="7942400" cy="4789488"/>
          </a:xfrm>
        </p:spPr>
      </p:pic>
    </p:spTree>
    <p:extLst>
      <p:ext uri="{BB962C8B-B14F-4D97-AF65-F5344CB8AC3E}">
        <p14:creationId xmlns:p14="http://schemas.microsoft.com/office/powerpoint/2010/main" val="71560850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Leverage human desire for learning</a:t>
            </a:r>
            <a:br>
              <a:rPr lang="en-US" dirty="0" smtClean="0"/>
            </a:br>
            <a:r>
              <a:rPr lang="en-US" sz="2000" dirty="0" smtClean="0">
                <a:solidFill>
                  <a:schemeClr val="tx1">
                    <a:lumMod val="50000"/>
                    <a:lumOff val="50000"/>
                  </a:schemeClr>
                </a:solidFill>
              </a:rPr>
              <a:t>Intrinsic motivation works in the long run</a:t>
            </a:r>
            <a:endParaRPr lang="en-US" dirty="0">
              <a:solidFill>
                <a:schemeClr val="tx1">
                  <a:lumMod val="50000"/>
                  <a:lumOff val="50000"/>
                </a:schemeClr>
              </a:solidFill>
            </a:endParaRPr>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41633" y="1608292"/>
            <a:ext cx="2079297" cy="3163321"/>
          </a:xfrm>
          <a:effectLst>
            <a:outerShdw blurRad="63500" sx="102000" sy="102000" algn="ctr" rotWithShape="0">
              <a:prstClr val="black">
                <a:alpha val="40000"/>
              </a:prstClr>
            </a:outerShdw>
          </a:effectLst>
        </p:spPr>
      </p:pic>
      <p:sp>
        <p:nvSpPr>
          <p:cNvPr id="5" name="Textfeld 4"/>
          <p:cNvSpPr txBox="1"/>
          <p:nvPr/>
        </p:nvSpPr>
        <p:spPr>
          <a:xfrm>
            <a:off x="358775" y="1773534"/>
            <a:ext cx="4978400" cy="923330"/>
          </a:xfrm>
          <a:prstGeom prst="rect">
            <a:avLst/>
          </a:prstGeom>
          <a:noFill/>
        </p:spPr>
        <p:txBody>
          <a:bodyPr wrap="square" rtlCol="0">
            <a:spAutoFit/>
          </a:bodyPr>
          <a:lstStyle/>
          <a:p>
            <a:r>
              <a:rPr lang="en-US" dirty="0" smtClean="0"/>
              <a:t>Educational games with extrinsic motivation (leaderboard, scores) get abandoned as soon as the motivation gets boring.</a:t>
            </a:r>
            <a:endParaRPr lang="en-US" dirty="0"/>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196" y="1608292"/>
            <a:ext cx="853615" cy="1517537"/>
          </a:xfrm>
          <a:prstGeom prst="rect">
            <a:avLst/>
          </a:prstGeom>
        </p:spPr>
      </p:pic>
      <p:pic>
        <p:nvPicPr>
          <p:cNvPr id="7" name="Inhaltsplatzhalt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358775" y="4052602"/>
            <a:ext cx="2065111" cy="2217569"/>
          </a:xfrm>
          <a:prstGeom prst="rect">
            <a:avLst/>
          </a:prstGeom>
          <a:noFill/>
          <a:ln w="9525">
            <a:noFill/>
            <a:miter lim="800000"/>
            <a:headEnd/>
            <a:tailEnd/>
          </a:ln>
        </p:spPr>
      </p:pic>
      <p:sp>
        <p:nvSpPr>
          <p:cNvPr id="8" name="Textfeld 7"/>
          <p:cNvSpPr txBox="1"/>
          <p:nvPr/>
        </p:nvSpPr>
        <p:spPr>
          <a:xfrm>
            <a:off x="2847975" y="5484434"/>
            <a:ext cx="4978400" cy="646331"/>
          </a:xfrm>
          <a:prstGeom prst="rect">
            <a:avLst/>
          </a:prstGeom>
          <a:noFill/>
        </p:spPr>
        <p:txBody>
          <a:bodyPr wrap="square" rtlCol="0">
            <a:spAutoFit/>
          </a:bodyPr>
          <a:lstStyle/>
          <a:p>
            <a:r>
              <a:rPr lang="en-US" dirty="0" err="1" smtClean="0"/>
              <a:t>Duolingo</a:t>
            </a:r>
            <a:r>
              <a:rPr lang="en-US" dirty="0" smtClean="0"/>
              <a:t> uses gaming techniques but the intrinsic motivation is usually strong!</a:t>
            </a:r>
            <a:endParaRPr lang="en-US" dirty="0"/>
          </a:p>
        </p:txBody>
      </p:sp>
    </p:spTree>
    <p:extLst>
      <p:ext uri="{BB962C8B-B14F-4D97-AF65-F5344CB8AC3E}">
        <p14:creationId xmlns:p14="http://schemas.microsoft.com/office/powerpoint/2010/main" val="1828319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Leverage users’ behavior (in a good way!)</a:t>
            </a:r>
            <a:br>
              <a:rPr lang="en-US" dirty="0" smtClean="0"/>
            </a:br>
            <a:r>
              <a:rPr lang="en-US" sz="2000" dirty="0" smtClean="0">
                <a:solidFill>
                  <a:schemeClr val="tx1">
                    <a:lumMod val="50000"/>
                    <a:lumOff val="50000"/>
                  </a:schemeClr>
                </a:solidFill>
              </a:rPr>
              <a:t>Cognitive social psychology has many answers already</a:t>
            </a:r>
            <a:endParaRPr lang="en-US" dirty="0">
              <a:solidFill>
                <a:schemeClr val="tx1">
                  <a:lumMod val="50000"/>
                  <a:lumOff val="50000"/>
                </a:schemeClr>
              </a:solidFill>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03" y="2365827"/>
            <a:ext cx="2602686" cy="3933525"/>
          </a:xfrm>
          <a:prstGeom prst="rect">
            <a:avLst/>
          </a:prstGeom>
          <a:effectLst>
            <a:outerShdw blurRad="63500" sx="102000" sy="102000" algn="ctr" rotWithShape="0">
              <a:prstClr val="black">
                <a:alpha val="40000"/>
              </a:prstClr>
            </a:outerShdw>
          </a:effectLst>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600" y="4626656"/>
            <a:ext cx="1724968" cy="1672696"/>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69" y="1741714"/>
            <a:ext cx="3324850" cy="3468687"/>
          </a:xfrm>
          <a:prstGeom prst="rect">
            <a:avLst/>
          </a:prstGeom>
        </p:spPr>
      </p:pic>
    </p:spTree>
    <p:extLst>
      <p:ext uri="{BB962C8B-B14F-4D97-AF65-F5344CB8AC3E}">
        <p14:creationId xmlns:p14="http://schemas.microsoft.com/office/powerpoint/2010/main" val="385918767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338782" y="3519525"/>
            <a:ext cx="3228769" cy="769441"/>
          </a:xfrm>
          <a:prstGeom prst="rect">
            <a:avLst/>
          </a:prstGeom>
          <a:noFill/>
        </p:spPr>
        <p:txBody>
          <a:bodyPr wrap="none" rtlCol="0">
            <a:spAutoFit/>
          </a:bodyPr>
          <a:lstStyle/>
          <a:p>
            <a:r>
              <a:rPr lang="en-US" sz="4400" b="1" dirty="0" smtClean="0">
                <a:latin typeface="Courier New" panose="02070309020205020404" pitchFamily="49" charset="0"/>
                <a:cs typeface="Courier New" panose="02070309020205020404" pitchFamily="49" charset="0"/>
              </a:rPr>
              <a:t>HANK YOU!</a:t>
            </a:r>
            <a:endParaRPr lang="en-US" sz="4400" b="1" dirty="0">
              <a:latin typeface="Courier New" panose="02070309020205020404" pitchFamily="49" charset="0"/>
              <a:cs typeface="Courier New" panose="02070309020205020404" pitchFamily="49" charset="0"/>
            </a:endParaRPr>
          </a:p>
        </p:txBody>
      </p:sp>
      <p:sp>
        <p:nvSpPr>
          <p:cNvPr id="2" name="Titel 1"/>
          <p:cNvSpPr>
            <a:spLocks noGrp="1"/>
          </p:cNvSpPr>
          <p:nvPr>
            <p:ph type="title"/>
          </p:nvPr>
        </p:nvSpPr>
        <p:spPr/>
        <p:txBody>
          <a:bodyPr/>
          <a:lstStyle/>
          <a:p>
            <a:r>
              <a:rPr lang="en-US" dirty="0" smtClean="0"/>
              <a:t>Let’s give people good reasons…</a:t>
            </a:r>
            <a:endParaRPr lang="en-US" dirty="0"/>
          </a:p>
        </p:txBody>
      </p:sp>
      <p:sp>
        <p:nvSpPr>
          <p:cNvPr id="3" name="Inhaltsplatzhalter 2"/>
          <p:cNvSpPr>
            <a:spLocks noGrp="1"/>
          </p:cNvSpPr>
          <p:nvPr>
            <p:ph idx="1"/>
          </p:nvPr>
        </p:nvSpPr>
        <p:spPr/>
        <p:txBody>
          <a:bodyPr/>
          <a:lstStyle/>
          <a:p>
            <a:pPr marL="0" indent="0">
              <a:buNone/>
            </a:pPr>
            <a:r>
              <a:rPr lang="en-US" dirty="0" smtClean="0"/>
              <a:t>…to play our cool games!</a:t>
            </a:r>
            <a:endParaRPr lang="en-US"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7295" y="3178627"/>
            <a:ext cx="1222974" cy="1429657"/>
          </a:xfrm>
          <a:prstGeom prst="rect">
            <a:avLst/>
          </a:prstGeom>
        </p:spPr>
      </p:pic>
    </p:spTree>
    <p:extLst>
      <p:ext uri="{BB962C8B-B14F-4D97-AF65-F5344CB8AC3E}">
        <p14:creationId xmlns:p14="http://schemas.microsoft.com/office/powerpoint/2010/main" val="1728699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Serious games for NLP</a:t>
            </a:r>
            <a:br>
              <a:rPr lang="en-US" dirty="0"/>
            </a:br>
            <a:r>
              <a:rPr lang="en-US" sz="2000" dirty="0">
                <a:solidFill>
                  <a:schemeClr val="tx1">
                    <a:lumMod val="50000"/>
                    <a:lumOff val="50000"/>
                  </a:schemeClr>
                </a:solidFill>
              </a:rPr>
              <a:t>First encounters</a:t>
            </a:r>
            <a:endParaRPr lang="en-US" dirty="0"/>
          </a:p>
        </p:txBody>
      </p:sp>
      <p:pic>
        <p:nvPicPr>
          <p:cNvPr id="4" name="Content Placeholder 3" descr="smile-837661_640.jpg"/>
          <p:cNvPicPr>
            <a:picLocks noGrp="1" noChangeAspect="1"/>
          </p:cNvPicPr>
          <p:nvPr>
            <p:ph idx="1"/>
          </p:nvPr>
        </p:nvPicPr>
        <p:blipFill>
          <a:blip r:embed="rId3">
            <a:extLst>
              <a:ext uri="{28A0092B-C50C-407E-A947-70E740481C1C}">
                <a14:useLocalDpi xmlns:a14="http://schemas.microsoft.com/office/drawing/2010/main" val="0"/>
              </a:ext>
            </a:extLst>
          </a:blip>
          <a:srcRect t="8363" b="8363"/>
          <a:stretch>
            <a:fillRect/>
          </a:stretch>
        </p:blipFill>
        <p:spPr>
          <a:xfrm>
            <a:off x="250825" y="1551582"/>
            <a:ext cx="8640763" cy="4789487"/>
          </a:xfrm>
        </p:spPr>
      </p:pic>
      <p:sp>
        <p:nvSpPr>
          <p:cNvPr id="5" name="TextBox 4"/>
          <p:cNvSpPr txBox="1"/>
          <p:nvPr/>
        </p:nvSpPr>
        <p:spPr>
          <a:xfrm>
            <a:off x="358775" y="4708744"/>
            <a:ext cx="3696131" cy="1569660"/>
          </a:xfrm>
          <a:prstGeom prst="rect">
            <a:avLst/>
          </a:prstGeom>
          <a:noFill/>
        </p:spPr>
        <p:txBody>
          <a:bodyPr wrap="square" rtlCol="0">
            <a:spAutoFit/>
          </a:bodyPr>
          <a:lstStyle/>
          <a:p>
            <a:r>
              <a:rPr lang="en-US" sz="3200" dirty="0" smtClean="0">
                <a:solidFill>
                  <a:schemeClr val="bg1"/>
                </a:solidFill>
              </a:rPr>
              <a:t>It looks very promising,</a:t>
            </a:r>
          </a:p>
          <a:p>
            <a:r>
              <a:rPr lang="en-US" sz="3200" dirty="0" smtClean="0">
                <a:solidFill>
                  <a:schemeClr val="bg1"/>
                </a:solidFill>
              </a:rPr>
              <a:t>doesn’t it?!</a:t>
            </a:r>
            <a:endParaRPr lang="en-US" sz="3200" dirty="0">
              <a:solidFill>
                <a:schemeClr val="bg1"/>
              </a:solidFill>
            </a:endParaRPr>
          </a:p>
        </p:txBody>
      </p:sp>
      <p:sp>
        <p:nvSpPr>
          <p:cNvPr id="6" name="Inhaltsplatzhalter 2"/>
          <p:cNvSpPr txBox="1">
            <a:spLocks/>
          </p:cNvSpPr>
          <p:nvPr/>
        </p:nvSpPr>
        <p:spPr bwMode="auto">
          <a:xfrm>
            <a:off x="250825" y="1714246"/>
            <a:ext cx="8640763" cy="4328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9388" indent="-179388" algn="l" rtl="0" eaLnBrk="1" fontAlgn="base" hangingPunct="1">
              <a:spcBef>
                <a:spcPct val="20000"/>
              </a:spcBef>
              <a:spcAft>
                <a:spcPct val="0"/>
              </a:spcAft>
              <a:buFont typeface="Wingdings" pitchFamily="2" charset="2"/>
              <a:buChar char="§"/>
              <a:defRPr sz="2000">
                <a:solidFill>
                  <a:schemeClr val="tx1"/>
                </a:solidFill>
                <a:latin typeface="+mn-lt"/>
                <a:ea typeface="+mn-ea"/>
                <a:cs typeface="+mn-cs"/>
              </a:defRPr>
            </a:lvl1pPr>
            <a:lvl2pPr marL="349250" indent="-168275" algn="l" rtl="0" eaLnBrk="1" fontAlgn="base" hangingPunct="1">
              <a:spcBef>
                <a:spcPct val="20000"/>
              </a:spcBef>
              <a:spcAft>
                <a:spcPct val="0"/>
              </a:spcAft>
              <a:buFont typeface="Wingdings" pitchFamily="2" charset="2"/>
              <a:buChar char="§"/>
              <a:defRPr>
                <a:solidFill>
                  <a:schemeClr val="tx1"/>
                </a:solidFill>
                <a:latin typeface="+mn-lt"/>
              </a:defRPr>
            </a:lvl2pPr>
            <a:lvl3pPr marL="538163" indent="-187325" algn="l" rtl="0" eaLnBrk="1" fontAlgn="base" hangingPunct="1">
              <a:spcBef>
                <a:spcPct val="20000"/>
              </a:spcBef>
              <a:spcAft>
                <a:spcPct val="0"/>
              </a:spcAft>
              <a:buFont typeface="Wingdings" pitchFamily="2" charset="2"/>
              <a:buChar char="§"/>
              <a:defRPr>
                <a:solidFill>
                  <a:schemeClr val="tx1"/>
                </a:solidFill>
                <a:latin typeface="+mn-lt"/>
              </a:defRPr>
            </a:lvl3pPr>
            <a:lvl4pPr marL="717550" indent="-173038" algn="l" rtl="0" eaLnBrk="1" fontAlgn="base" hangingPunct="1">
              <a:spcBef>
                <a:spcPct val="20000"/>
              </a:spcBef>
              <a:spcAft>
                <a:spcPct val="0"/>
              </a:spcAft>
              <a:buFont typeface="Wingdings" pitchFamily="2" charset="2"/>
              <a:buChar char="§"/>
              <a:defRPr sz="1600">
                <a:solidFill>
                  <a:schemeClr val="tx1"/>
                </a:solidFill>
                <a:latin typeface="+mn-lt"/>
              </a:defRPr>
            </a:lvl4pPr>
            <a:lvl5pPr marL="908050" indent="-188913" algn="l" rtl="0" eaLnBrk="1" fontAlgn="base" hangingPunct="1">
              <a:spcBef>
                <a:spcPct val="20000"/>
              </a:spcBef>
              <a:spcAft>
                <a:spcPct val="0"/>
              </a:spcAft>
              <a:buFont typeface="Wingdings" pitchFamily="2" charset="2"/>
              <a:buChar char="§"/>
              <a:defRPr sz="1600">
                <a:solidFill>
                  <a:schemeClr val="tx1"/>
                </a:solidFill>
                <a:latin typeface="+mn-lt"/>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r>
              <a:rPr lang="en-US" dirty="0" smtClean="0"/>
              <a:t>Why are serious games for NLP good?</a:t>
            </a:r>
          </a:p>
          <a:p>
            <a:pPr lvl="1"/>
            <a:r>
              <a:rPr lang="en-US" dirty="0" smtClean="0"/>
              <a:t>Save money, avoid expensive annotations or crowdsourcing</a:t>
            </a:r>
          </a:p>
          <a:p>
            <a:pPr lvl="1"/>
            <a:r>
              <a:rPr lang="en-US" dirty="0" smtClean="0"/>
              <a:t>Get high-quality results from experts</a:t>
            </a:r>
          </a:p>
          <a:p>
            <a:pPr lvl="1"/>
            <a:r>
              <a:rPr lang="en-US" dirty="0" smtClean="0"/>
              <a:t>Make people happy!</a:t>
            </a:r>
          </a:p>
        </p:txBody>
      </p:sp>
    </p:spTree>
    <p:extLst>
      <p:ext uri="{BB962C8B-B14F-4D97-AF65-F5344CB8AC3E}">
        <p14:creationId xmlns:p14="http://schemas.microsoft.com/office/powerpoint/2010/main" val="1105142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this talk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1217596"/>
              </p:ext>
            </p:extLst>
          </p:nvPr>
        </p:nvGraphicFramePr>
        <p:xfrm>
          <a:off x="250825" y="1628631"/>
          <a:ext cx="8640763" cy="4789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 Arrow 5"/>
          <p:cNvSpPr/>
          <p:nvPr/>
        </p:nvSpPr>
        <p:spPr>
          <a:xfrm>
            <a:off x="5294459" y="1983379"/>
            <a:ext cx="1655410" cy="827086"/>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865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Games4NLP: State of the game</a:t>
            </a:r>
            <a:br>
              <a:rPr lang="en-US" dirty="0" smtClean="0"/>
            </a:br>
            <a:r>
              <a:rPr lang="en-US" sz="2000" dirty="0" err="1" smtClean="0">
                <a:solidFill>
                  <a:schemeClr val="tx1">
                    <a:lumMod val="50000"/>
                    <a:lumOff val="50000"/>
                  </a:schemeClr>
                </a:solidFill>
              </a:rPr>
              <a:t>uComp</a:t>
            </a:r>
            <a:r>
              <a:rPr lang="en-US" sz="2000" dirty="0" smtClean="0">
                <a:solidFill>
                  <a:schemeClr val="tx1">
                    <a:lumMod val="50000"/>
                    <a:lumOff val="50000"/>
                  </a:schemeClr>
                </a:solidFill>
              </a:rPr>
              <a:t> Language </a:t>
            </a:r>
            <a:r>
              <a:rPr lang="en-US" sz="2000" dirty="0">
                <a:solidFill>
                  <a:schemeClr val="tx1">
                    <a:lumMod val="50000"/>
                    <a:lumOff val="50000"/>
                  </a:schemeClr>
                </a:solidFill>
              </a:rPr>
              <a:t>Q</a:t>
            </a:r>
            <a:r>
              <a:rPr lang="en-US" sz="2000" dirty="0" smtClean="0">
                <a:solidFill>
                  <a:schemeClr val="tx1">
                    <a:lumMod val="50000"/>
                    <a:lumOff val="50000"/>
                  </a:schemeClr>
                </a:solidFill>
              </a:rPr>
              <a:t>uiz</a:t>
            </a:r>
            <a:endParaRPr lang="en-US" sz="2000" dirty="0">
              <a:solidFill>
                <a:schemeClr val="tx1">
                  <a:lumMod val="50000"/>
                  <a:lumOff val="50000"/>
                </a:schemeClr>
              </a:solidFill>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 y="1484275"/>
            <a:ext cx="7191375" cy="4819650"/>
          </a:xfrm>
          <a:prstGeom prst="rect">
            <a:avLst/>
          </a:prstGeom>
        </p:spPr>
      </p:pic>
      <p:pic>
        <p:nvPicPr>
          <p:cNvPr id="4" name="Inhaltsplatzhalt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26619" y="4637050"/>
            <a:ext cx="5591175" cy="1666875"/>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40175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Games4NLP: State of the game</a:t>
            </a:r>
            <a:br>
              <a:rPr lang="en-US" dirty="0"/>
            </a:br>
            <a:r>
              <a:rPr lang="en-US" sz="2000" dirty="0" err="1" smtClean="0">
                <a:solidFill>
                  <a:schemeClr val="tx1">
                    <a:lumMod val="50000"/>
                    <a:lumOff val="50000"/>
                  </a:schemeClr>
                </a:solidFill>
              </a:rPr>
              <a:t>Tileattack</a:t>
            </a:r>
            <a:endParaRPr lang="en-US"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775" y="1628775"/>
            <a:ext cx="4789488" cy="4789488"/>
          </a:xfr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4856090"/>
            <a:ext cx="5546725" cy="13454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36796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Games4NLP: State of the game</a:t>
            </a:r>
            <a:br>
              <a:rPr lang="en-US" dirty="0"/>
            </a:br>
            <a:r>
              <a:rPr lang="en-US" sz="2000" dirty="0" err="1" smtClean="0">
                <a:solidFill>
                  <a:schemeClr val="tx1">
                    <a:lumMod val="50000"/>
                    <a:lumOff val="50000"/>
                  </a:schemeClr>
                </a:solidFill>
              </a:rPr>
              <a:t>Zombilingo</a:t>
            </a:r>
            <a:endParaRPr lang="en-US"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0917" y="1628775"/>
            <a:ext cx="7240578" cy="4789488"/>
          </a:xfr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875" y="4461650"/>
            <a:ext cx="5124450" cy="18669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05938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Games4NLP: State of the game</a:t>
            </a:r>
            <a:br>
              <a:rPr lang="en-US" dirty="0"/>
            </a:br>
            <a:r>
              <a:rPr lang="en-US" sz="2000" dirty="0" smtClean="0">
                <a:solidFill>
                  <a:schemeClr val="tx1">
                    <a:lumMod val="50000"/>
                    <a:lumOff val="50000"/>
                  </a:schemeClr>
                </a:solidFill>
              </a:rPr>
              <a:t>Word Sheriff</a:t>
            </a:r>
            <a:endParaRPr lang="en-US"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75" y="1485899"/>
            <a:ext cx="7303785" cy="4892543"/>
          </a:xfrm>
          <a:prstGeom prst="rect">
            <a:avLst/>
          </a:prstGeom>
        </p:spPr>
      </p:pic>
      <p:pic>
        <p:nvPicPr>
          <p:cNvPr id="4" name="Inhaltsplatzhalt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10481" y="1485456"/>
            <a:ext cx="7639050" cy="1685925"/>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02016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KP-presentation-fixed">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kp_template_TUD_CD">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kp_template_TUD_C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kp_template_TUD_C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kp_template_TUD_C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kp_template_TUD_C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kp_template_TUD_C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kp_template_TUD_C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kp_template_TUD_C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kp_template_TUD_C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kp_template_TUD_C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kp_template_TUD_C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kp_template_TUD_C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kp_template_TUD_C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95</TotalTime>
  <Words>1524</Words>
  <Application>Microsoft Macintosh PowerPoint</Application>
  <PresentationFormat>On-screen Show (4:3)</PresentationFormat>
  <Paragraphs>226</Paragraphs>
  <Slides>39</Slides>
  <Notes>29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UKP-presentation-fixed</vt:lpstr>
      <vt:lpstr>Did you also spend the last weekend playing your NLP game?</vt:lpstr>
      <vt:lpstr>Serious games for NLP First encounters</vt:lpstr>
      <vt:lpstr>Serious games for NLP First encounters</vt:lpstr>
      <vt:lpstr>Serious games for NLP First encounters</vt:lpstr>
      <vt:lpstr>Outline of this talk</vt:lpstr>
      <vt:lpstr>Games4NLP: State of the game uComp Language Quiz</vt:lpstr>
      <vt:lpstr>Games4NLP: State of the game Tileattack</vt:lpstr>
      <vt:lpstr>Games4NLP: State of the game Zombilingo</vt:lpstr>
      <vt:lpstr>Games4NLP: State of the game Word Sheriff</vt:lpstr>
      <vt:lpstr>Games4NLP: State of the game Player’s perspective</vt:lpstr>
      <vt:lpstr>Games4NLP: State of the game Talking of enjoyment…</vt:lpstr>
      <vt:lpstr>Games4NLP: State of the game Summary</vt:lpstr>
      <vt:lpstr>Outline of this talk</vt:lpstr>
      <vt:lpstr>Computational Argumentation on the NLP landscape</vt:lpstr>
      <vt:lpstr>(Computational) Argumentation: Argument Introduction</vt:lpstr>
      <vt:lpstr>(Computational) Argumentation: Structures Introduction</vt:lpstr>
      <vt:lpstr>Computational Argumentation Variety of tasks, problems, and perspectives</vt:lpstr>
      <vt:lpstr>Computational Argumentation From the serious game viewpoint</vt:lpstr>
      <vt:lpstr>Argotario Computational Argumentation meets Serious Games</vt:lpstr>
      <vt:lpstr>Argotario Design and usability have high priority</vt:lpstr>
      <vt:lpstr>Argotario (version 1) Game rounds – easy tasks</vt:lpstr>
      <vt:lpstr>Argotario (version 1) Game rounds – hard task</vt:lpstr>
      <vt:lpstr>Argotario (version 1) How well we did?</vt:lpstr>
      <vt:lpstr>Rethinking Argotario “Pivoting”</vt:lpstr>
      <vt:lpstr>Rethinking Argotario Introducing fallacies</vt:lpstr>
      <vt:lpstr>Rethinking Argotario Introducing fallacies</vt:lpstr>
      <vt:lpstr>Argotario Learn, recognize, and write fallacies</vt:lpstr>
      <vt:lpstr>Argotario Player versus player rounds</vt:lpstr>
      <vt:lpstr>Argotario Further development</vt:lpstr>
      <vt:lpstr>Outline of this talk</vt:lpstr>
      <vt:lpstr>What have we learned?</vt:lpstr>
      <vt:lpstr>Go where the users are Mobile platforms, not computer screens</vt:lpstr>
      <vt:lpstr>Leverage natural human potential People are good at cooperating!</vt:lpstr>
      <vt:lpstr>Leverage natural human potential People are good at cooperating!</vt:lpstr>
      <vt:lpstr>Leverage natural human potential People are good at cooperating!</vt:lpstr>
      <vt:lpstr>Leverage natural human potential People are good at cooperating!</vt:lpstr>
      <vt:lpstr>Leverage human desire for learning Intrinsic motivation works in the long run</vt:lpstr>
      <vt:lpstr>Leverage users’ behavior (in a good way!) Cognitive social psychology has many answers already</vt:lpstr>
      <vt:lpstr>Let’s give people good reasons…</vt:lpstr>
    </vt:vector>
  </TitlesOfParts>
  <Company>ivan.habernal@gmail.com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Habernal</dc:creator>
  <cp:lastModifiedBy>Ivan Habernal</cp:lastModifiedBy>
  <cp:revision>408</cp:revision>
  <dcterms:created xsi:type="dcterms:W3CDTF">2015-05-31T14:49:42Z</dcterms:created>
  <dcterms:modified xsi:type="dcterms:W3CDTF">2018-05-07T06:12:22Z</dcterms:modified>
</cp:coreProperties>
</file>